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60" r:id="rId5"/>
    <p:sldId id="265" r:id="rId6"/>
    <p:sldId id="267" r:id="rId7"/>
    <p:sldId id="266" r:id="rId8"/>
    <p:sldId id="268" r:id="rId9"/>
    <p:sldId id="269" r:id="rId10"/>
    <p:sldId id="270" r:id="rId11"/>
    <p:sldId id="271" r:id="rId12"/>
    <p:sldId id="272" r:id="rId13"/>
    <p:sldId id="273" r:id="rId14"/>
    <p:sldId id="274" r:id="rId15"/>
    <p:sldId id="276" r:id="rId16"/>
    <p:sldId id="277" r:id="rId17"/>
    <p:sldId id="275" r:id="rId18"/>
    <p:sldId id="285" r:id="rId19"/>
    <p:sldId id="279" r:id="rId20"/>
    <p:sldId id="284" r:id="rId21"/>
    <p:sldId id="278" r:id="rId22"/>
    <p:sldId id="280" r:id="rId23"/>
    <p:sldId id="281" r:id="rId24"/>
    <p:sldId id="282" r:id="rId25"/>
    <p:sldId id="283" r:id="rId26"/>
    <p:sldId id="287" r:id="rId27"/>
    <p:sldId id="286" r:id="rId28"/>
    <p:sldId id="288" r:id="rId29"/>
    <p:sldId id="289"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62" d="100"/>
          <a:sy n="162" d="100"/>
        </p:scale>
        <p:origin x="1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 Id="rId4"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6C266-8EE0-4406-ABE4-C30174B53E7D}"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F2BB30-7C79-4E69-87BA-B2A6ADB76CF0}" type="slidenum">
              <a:rPr lang="en-US" smtClean="0"/>
              <a:t>‹#›</a:t>
            </a:fld>
            <a:endParaRPr lang="en-US"/>
          </a:p>
        </p:txBody>
      </p:sp>
    </p:spTree>
    <p:extLst>
      <p:ext uri="{BB962C8B-B14F-4D97-AF65-F5344CB8AC3E}">
        <p14:creationId xmlns:p14="http://schemas.microsoft.com/office/powerpoint/2010/main" val="2653716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8A7BCF-7B49-4247-B652-6E1AB261CC45}" type="datetime1">
              <a:rPr lang="en-US" smtClean="0"/>
              <a:t>4/23/2024</a:t>
            </a:fld>
            <a:endParaRPr lang="en-US"/>
          </a:p>
        </p:txBody>
      </p:sp>
      <p:sp>
        <p:nvSpPr>
          <p:cNvPr id="5" name="Footer Placeholder 4"/>
          <p:cNvSpPr>
            <a:spLocks noGrp="1"/>
          </p:cNvSpPr>
          <p:nvPr>
            <p:ph type="ftr" sz="quarter" idx="11"/>
          </p:nvPr>
        </p:nvSpPr>
        <p:spPr/>
        <p:txBody>
          <a:bodyPr/>
          <a:lstStyle/>
          <a:p>
            <a:r>
              <a:rPr lang="it-IT" smtClean="0"/>
              <a:t>Prezentari Nucleu, Bistrita, 16-17 mai 2024</a:t>
            </a:r>
            <a:endParaRPr lang="en-US"/>
          </a:p>
        </p:txBody>
      </p:sp>
      <p:sp>
        <p:nvSpPr>
          <p:cNvPr id="6" name="Slide Number Placeholder 5"/>
          <p:cNvSpPr>
            <a:spLocks noGrp="1"/>
          </p:cNvSpPr>
          <p:nvPr>
            <p:ph type="sldNum" sz="quarter" idx="12"/>
          </p:nvPr>
        </p:nvSpPr>
        <p:spPr/>
        <p:txBody>
          <a:bodyPr/>
          <a:lstStyle/>
          <a:p>
            <a:fld id="{6A812BF7-1FFB-4CCC-AAEF-429C263A0354}" type="slidenum">
              <a:rPr lang="en-US" smtClean="0"/>
              <a:t>‹#›</a:t>
            </a:fld>
            <a:endParaRPr lang="en-US"/>
          </a:p>
        </p:txBody>
      </p:sp>
    </p:spTree>
    <p:extLst>
      <p:ext uri="{BB962C8B-B14F-4D97-AF65-F5344CB8AC3E}">
        <p14:creationId xmlns:p14="http://schemas.microsoft.com/office/powerpoint/2010/main" val="753353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E5A51C-7D8E-4E2E-ADBF-8B7BF53C7455}" type="datetime1">
              <a:rPr lang="en-US" smtClean="0"/>
              <a:t>4/23/2024</a:t>
            </a:fld>
            <a:endParaRPr lang="en-US"/>
          </a:p>
        </p:txBody>
      </p:sp>
      <p:sp>
        <p:nvSpPr>
          <p:cNvPr id="5" name="Footer Placeholder 4"/>
          <p:cNvSpPr>
            <a:spLocks noGrp="1"/>
          </p:cNvSpPr>
          <p:nvPr>
            <p:ph type="ftr" sz="quarter" idx="11"/>
          </p:nvPr>
        </p:nvSpPr>
        <p:spPr/>
        <p:txBody>
          <a:bodyPr/>
          <a:lstStyle/>
          <a:p>
            <a:r>
              <a:rPr lang="it-IT" smtClean="0"/>
              <a:t>Prezentari Nucleu, Bistrita, 16-17 mai 2024</a:t>
            </a:r>
            <a:endParaRPr lang="en-US"/>
          </a:p>
        </p:txBody>
      </p:sp>
      <p:sp>
        <p:nvSpPr>
          <p:cNvPr id="6" name="Slide Number Placeholder 5"/>
          <p:cNvSpPr>
            <a:spLocks noGrp="1"/>
          </p:cNvSpPr>
          <p:nvPr>
            <p:ph type="sldNum" sz="quarter" idx="12"/>
          </p:nvPr>
        </p:nvSpPr>
        <p:spPr/>
        <p:txBody>
          <a:bodyPr/>
          <a:lstStyle/>
          <a:p>
            <a:fld id="{6A812BF7-1FFB-4CCC-AAEF-429C263A0354}" type="slidenum">
              <a:rPr lang="en-US" smtClean="0"/>
              <a:t>‹#›</a:t>
            </a:fld>
            <a:endParaRPr lang="en-US"/>
          </a:p>
        </p:txBody>
      </p:sp>
    </p:spTree>
    <p:extLst>
      <p:ext uri="{BB962C8B-B14F-4D97-AF65-F5344CB8AC3E}">
        <p14:creationId xmlns:p14="http://schemas.microsoft.com/office/powerpoint/2010/main" val="4248461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9B6FBF-25A0-466D-A02F-AF970BDEB1A5}" type="datetime1">
              <a:rPr lang="en-US" smtClean="0"/>
              <a:t>4/23/2024</a:t>
            </a:fld>
            <a:endParaRPr lang="en-US"/>
          </a:p>
        </p:txBody>
      </p:sp>
      <p:sp>
        <p:nvSpPr>
          <p:cNvPr id="5" name="Footer Placeholder 4"/>
          <p:cNvSpPr>
            <a:spLocks noGrp="1"/>
          </p:cNvSpPr>
          <p:nvPr>
            <p:ph type="ftr" sz="quarter" idx="11"/>
          </p:nvPr>
        </p:nvSpPr>
        <p:spPr/>
        <p:txBody>
          <a:bodyPr/>
          <a:lstStyle/>
          <a:p>
            <a:r>
              <a:rPr lang="it-IT" smtClean="0"/>
              <a:t>Prezentari Nucleu, Bistrita, 16-17 mai 2024</a:t>
            </a:r>
            <a:endParaRPr lang="en-US"/>
          </a:p>
        </p:txBody>
      </p:sp>
      <p:sp>
        <p:nvSpPr>
          <p:cNvPr id="6" name="Slide Number Placeholder 5"/>
          <p:cNvSpPr>
            <a:spLocks noGrp="1"/>
          </p:cNvSpPr>
          <p:nvPr>
            <p:ph type="sldNum" sz="quarter" idx="12"/>
          </p:nvPr>
        </p:nvSpPr>
        <p:spPr/>
        <p:txBody>
          <a:bodyPr/>
          <a:lstStyle/>
          <a:p>
            <a:fld id="{6A812BF7-1FFB-4CCC-AAEF-429C263A0354}" type="slidenum">
              <a:rPr lang="en-US" smtClean="0"/>
              <a:t>‹#›</a:t>
            </a:fld>
            <a:endParaRPr lang="en-US"/>
          </a:p>
        </p:txBody>
      </p:sp>
    </p:spTree>
    <p:extLst>
      <p:ext uri="{BB962C8B-B14F-4D97-AF65-F5344CB8AC3E}">
        <p14:creationId xmlns:p14="http://schemas.microsoft.com/office/powerpoint/2010/main" val="287540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C7BFF5-EC43-4457-A3C8-07F464EE0FE6}" type="datetime1">
              <a:rPr lang="en-US" smtClean="0"/>
              <a:t>4/23/2024</a:t>
            </a:fld>
            <a:endParaRPr lang="en-US"/>
          </a:p>
        </p:txBody>
      </p:sp>
      <p:sp>
        <p:nvSpPr>
          <p:cNvPr id="5" name="Footer Placeholder 4"/>
          <p:cNvSpPr>
            <a:spLocks noGrp="1"/>
          </p:cNvSpPr>
          <p:nvPr>
            <p:ph type="ftr" sz="quarter" idx="11"/>
          </p:nvPr>
        </p:nvSpPr>
        <p:spPr/>
        <p:txBody>
          <a:bodyPr/>
          <a:lstStyle/>
          <a:p>
            <a:r>
              <a:rPr lang="it-IT" smtClean="0"/>
              <a:t>Prezentari Nucleu, Bistrita, 16-17 mai 2024</a:t>
            </a:r>
            <a:endParaRPr lang="en-US"/>
          </a:p>
        </p:txBody>
      </p:sp>
      <p:sp>
        <p:nvSpPr>
          <p:cNvPr id="6" name="Slide Number Placeholder 5"/>
          <p:cNvSpPr>
            <a:spLocks noGrp="1"/>
          </p:cNvSpPr>
          <p:nvPr>
            <p:ph type="sldNum" sz="quarter" idx="12"/>
          </p:nvPr>
        </p:nvSpPr>
        <p:spPr/>
        <p:txBody>
          <a:bodyPr/>
          <a:lstStyle/>
          <a:p>
            <a:fld id="{6A812BF7-1FFB-4CCC-AAEF-429C263A0354}" type="slidenum">
              <a:rPr lang="en-US" smtClean="0"/>
              <a:t>‹#›</a:t>
            </a:fld>
            <a:endParaRPr lang="en-US"/>
          </a:p>
        </p:txBody>
      </p:sp>
    </p:spTree>
    <p:extLst>
      <p:ext uri="{BB962C8B-B14F-4D97-AF65-F5344CB8AC3E}">
        <p14:creationId xmlns:p14="http://schemas.microsoft.com/office/powerpoint/2010/main" val="408723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72D5DD-CF1C-42ED-8692-595763393059}" type="datetime1">
              <a:rPr lang="en-US" smtClean="0"/>
              <a:t>4/23/2024</a:t>
            </a:fld>
            <a:endParaRPr lang="en-US"/>
          </a:p>
        </p:txBody>
      </p:sp>
      <p:sp>
        <p:nvSpPr>
          <p:cNvPr id="5" name="Footer Placeholder 4"/>
          <p:cNvSpPr>
            <a:spLocks noGrp="1"/>
          </p:cNvSpPr>
          <p:nvPr>
            <p:ph type="ftr" sz="quarter" idx="11"/>
          </p:nvPr>
        </p:nvSpPr>
        <p:spPr/>
        <p:txBody>
          <a:bodyPr/>
          <a:lstStyle/>
          <a:p>
            <a:r>
              <a:rPr lang="it-IT" smtClean="0"/>
              <a:t>Prezentari Nucleu, Bistrita, 16-17 mai 2024</a:t>
            </a:r>
            <a:endParaRPr lang="en-US"/>
          </a:p>
        </p:txBody>
      </p:sp>
      <p:sp>
        <p:nvSpPr>
          <p:cNvPr id="6" name="Slide Number Placeholder 5"/>
          <p:cNvSpPr>
            <a:spLocks noGrp="1"/>
          </p:cNvSpPr>
          <p:nvPr>
            <p:ph type="sldNum" sz="quarter" idx="12"/>
          </p:nvPr>
        </p:nvSpPr>
        <p:spPr/>
        <p:txBody>
          <a:bodyPr/>
          <a:lstStyle/>
          <a:p>
            <a:fld id="{6A812BF7-1FFB-4CCC-AAEF-429C263A0354}" type="slidenum">
              <a:rPr lang="en-US" smtClean="0"/>
              <a:t>‹#›</a:t>
            </a:fld>
            <a:endParaRPr lang="en-US"/>
          </a:p>
        </p:txBody>
      </p:sp>
    </p:spTree>
    <p:extLst>
      <p:ext uri="{BB962C8B-B14F-4D97-AF65-F5344CB8AC3E}">
        <p14:creationId xmlns:p14="http://schemas.microsoft.com/office/powerpoint/2010/main" val="291376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69BFEF-D863-445E-9977-78AD5F92322C}" type="datetime1">
              <a:rPr lang="en-US" smtClean="0"/>
              <a:t>4/23/2024</a:t>
            </a:fld>
            <a:endParaRPr lang="en-US"/>
          </a:p>
        </p:txBody>
      </p:sp>
      <p:sp>
        <p:nvSpPr>
          <p:cNvPr id="6" name="Footer Placeholder 5"/>
          <p:cNvSpPr>
            <a:spLocks noGrp="1"/>
          </p:cNvSpPr>
          <p:nvPr>
            <p:ph type="ftr" sz="quarter" idx="11"/>
          </p:nvPr>
        </p:nvSpPr>
        <p:spPr/>
        <p:txBody>
          <a:bodyPr/>
          <a:lstStyle/>
          <a:p>
            <a:r>
              <a:rPr lang="it-IT" smtClean="0"/>
              <a:t>Prezentari Nucleu, Bistrita, 16-17 mai 2024</a:t>
            </a:r>
            <a:endParaRPr lang="en-US"/>
          </a:p>
        </p:txBody>
      </p:sp>
      <p:sp>
        <p:nvSpPr>
          <p:cNvPr id="7" name="Slide Number Placeholder 6"/>
          <p:cNvSpPr>
            <a:spLocks noGrp="1"/>
          </p:cNvSpPr>
          <p:nvPr>
            <p:ph type="sldNum" sz="quarter" idx="12"/>
          </p:nvPr>
        </p:nvSpPr>
        <p:spPr/>
        <p:txBody>
          <a:bodyPr/>
          <a:lstStyle/>
          <a:p>
            <a:fld id="{6A812BF7-1FFB-4CCC-AAEF-429C263A0354}" type="slidenum">
              <a:rPr lang="en-US" smtClean="0"/>
              <a:t>‹#›</a:t>
            </a:fld>
            <a:endParaRPr lang="en-US"/>
          </a:p>
        </p:txBody>
      </p:sp>
    </p:spTree>
    <p:extLst>
      <p:ext uri="{BB962C8B-B14F-4D97-AF65-F5344CB8AC3E}">
        <p14:creationId xmlns:p14="http://schemas.microsoft.com/office/powerpoint/2010/main" val="3260982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F3F170-541D-4CA8-BA63-59238FF8909A}" type="datetime1">
              <a:rPr lang="en-US" smtClean="0"/>
              <a:t>4/23/2024</a:t>
            </a:fld>
            <a:endParaRPr lang="en-US"/>
          </a:p>
        </p:txBody>
      </p:sp>
      <p:sp>
        <p:nvSpPr>
          <p:cNvPr id="8" name="Footer Placeholder 7"/>
          <p:cNvSpPr>
            <a:spLocks noGrp="1"/>
          </p:cNvSpPr>
          <p:nvPr>
            <p:ph type="ftr" sz="quarter" idx="11"/>
          </p:nvPr>
        </p:nvSpPr>
        <p:spPr/>
        <p:txBody>
          <a:bodyPr/>
          <a:lstStyle/>
          <a:p>
            <a:r>
              <a:rPr lang="it-IT" smtClean="0"/>
              <a:t>Prezentari Nucleu, Bistrita, 16-17 mai 2024</a:t>
            </a:r>
            <a:endParaRPr lang="en-US"/>
          </a:p>
        </p:txBody>
      </p:sp>
      <p:sp>
        <p:nvSpPr>
          <p:cNvPr id="9" name="Slide Number Placeholder 8"/>
          <p:cNvSpPr>
            <a:spLocks noGrp="1"/>
          </p:cNvSpPr>
          <p:nvPr>
            <p:ph type="sldNum" sz="quarter" idx="12"/>
          </p:nvPr>
        </p:nvSpPr>
        <p:spPr/>
        <p:txBody>
          <a:bodyPr/>
          <a:lstStyle/>
          <a:p>
            <a:fld id="{6A812BF7-1FFB-4CCC-AAEF-429C263A0354}" type="slidenum">
              <a:rPr lang="en-US" smtClean="0"/>
              <a:t>‹#›</a:t>
            </a:fld>
            <a:endParaRPr lang="en-US"/>
          </a:p>
        </p:txBody>
      </p:sp>
    </p:spTree>
    <p:extLst>
      <p:ext uri="{BB962C8B-B14F-4D97-AF65-F5344CB8AC3E}">
        <p14:creationId xmlns:p14="http://schemas.microsoft.com/office/powerpoint/2010/main" val="3847649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6517F6-0A92-45F6-8D8C-B089E65865E5}" type="datetime1">
              <a:rPr lang="en-US" smtClean="0"/>
              <a:t>4/23/2024</a:t>
            </a:fld>
            <a:endParaRPr lang="en-US"/>
          </a:p>
        </p:txBody>
      </p:sp>
      <p:sp>
        <p:nvSpPr>
          <p:cNvPr id="4" name="Footer Placeholder 3"/>
          <p:cNvSpPr>
            <a:spLocks noGrp="1"/>
          </p:cNvSpPr>
          <p:nvPr>
            <p:ph type="ftr" sz="quarter" idx="11"/>
          </p:nvPr>
        </p:nvSpPr>
        <p:spPr/>
        <p:txBody>
          <a:bodyPr/>
          <a:lstStyle/>
          <a:p>
            <a:r>
              <a:rPr lang="it-IT" smtClean="0"/>
              <a:t>Prezentari Nucleu, Bistrita, 16-17 mai 2024</a:t>
            </a:r>
            <a:endParaRPr lang="en-US"/>
          </a:p>
        </p:txBody>
      </p:sp>
      <p:sp>
        <p:nvSpPr>
          <p:cNvPr id="5" name="Slide Number Placeholder 4"/>
          <p:cNvSpPr>
            <a:spLocks noGrp="1"/>
          </p:cNvSpPr>
          <p:nvPr>
            <p:ph type="sldNum" sz="quarter" idx="12"/>
          </p:nvPr>
        </p:nvSpPr>
        <p:spPr/>
        <p:txBody>
          <a:bodyPr/>
          <a:lstStyle/>
          <a:p>
            <a:fld id="{6A812BF7-1FFB-4CCC-AAEF-429C263A0354}" type="slidenum">
              <a:rPr lang="en-US" smtClean="0"/>
              <a:t>‹#›</a:t>
            </a:fld>
            <a:endParaRPr lang="en-US"/>
          </a:p>
        </p:txBody>
      </p:sp>
    </p:spTree>
    <p:extLst>
      <p:ext uri="{BB962C8B-B14F-4D97-AF65-F5344CB8AC3E}">
        <p14:creationId xmlns:p14="http://schemas.microsoft.com/office/powerpoint/2010/main" val="2590706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E9F260-DDC9-4014-B446-CD5A1980C7D1}" type="datetime1">
              <a:rPr lang="en-US" smtClean="0"/>
              <a:t>4/23/2024</a:t>
            </a:fld>
            <a:endParaRPr lang="en-US"/>
          </a:p>
        </p:txBody>
      </p:sp>
      <p:sp>
        <p:nvSpPr>
          <p:cNvPr id="3" name="Footer Placeholder 2"/>
          <p:cNvSpPr>
            <a:spLocks noGrp="1"/>
          </p:cNvSpPr>
          <p:nvPr>
            <p:ph type="ftr" sz="quarter" idx="11"/>
          </p:nvPr>
        </p:nvSpPr>
        <p:spPr/>
        <p:txBody>
          <a:bodyPr/>
          <a:lstStyle/>
          <a:p>
            <a:r>
              <a:rPr lang="it-IT" smtClean="0"/>
              <a:t>Prezentari Nucleu, Bistrita, 16-17 mai 2024</a:t>
            </a:r>
            <a:endParaRPr lang="en-US"/>
          </a:p>
        </p:txBody>
      </p:sp>
      <p:sp>
        <p:nvSpPr>
          <p:cNvPr id="4" name="Slide Number Placeholder 3"/>
          <p:cNvSpPr>
            <a:spLocks noGrp="1"/>
          </p:cNvSpPr>
          <p:nvPr>
            <p:ph type="sldNum" sz="quarter" idx="12"/>
          </p:nvPr>
        </p:nvSpPr>
        <p:spPr/>
        <p:txBody>
          <a:bodyPr/>
          <a:lstStyle/>
          <a:p>
            <a:fld id="{6A812BF7-1FFB-4CCC-AAEF-429C263A0354}" type="slidenum">
              <a:rPr lang="en-US" smtClean="0"/>
              <a:t>‹#›</a:t>
            </a:fld>
            <a:endParaRPr lang="en-US"/>
          </a:p>
        </p:txBody>
      </p:sp>
    </p:spTree>
    <p:extLst>
      <p:ext uri="{BB962C8B-B14F-4D97-AF65-F5344CB8AC3E}">
        <p14:creationId xmlns:p14="http://schemas.microsoft.com/office/powerpoint/2010/main" val="1763471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A35FC3-E0BB-455C-99CF-6E83239C4E60}" type="datetime1">
              <a:rPr lang="en-US" smtClean="0"/>
              <a:t>4/23/2024</a:t>
            </a:fld>
            <a:endParaRPr lang="en-US"/>
          </a:p>
        </p:txBody>
      </p:sp>
      <p:sp>
        <p:nvSpPr>
          <p:cNvPr id="6" name="Footer Placeholder 5"/>
          <p:cNvSpPr>
            <a:spLocks noGrp="1"/>
          </p:cNvSpPr>
          <p:nvPr>
            <p:ph type="ftr" sz="quarter" idx="11"/>
          </p:nvPr>
        </p:nvSpPr>
        <p:spPr/>
        <p:txBody>
          <a:bodyPr/>
          <a:lstStyle/>
          <a:p>
            <a:r>
              <a:rPr lang="it-IT" smtClean="0"/>
              <a:t>Prezentari Nucleu, Bistrita, 16-17 mai 2024</a:t>
            </a:r>
            <a:endParaRPr lang="en-US"/>
          </a:p>
        </p:txBody>
      </p:sp>
      <p:sp>
        <p:nvSpPr>
          <p:cNvPr id="7" name="Slide Number Placeholder 6"/>
          <p:cNvSpPr>
            <a:spLocks noGrp="1"/>
          </p:cNvSpPr>
          <p:nvPr>
            <p:ph type="sldNum" sz="quarter" idx="12"/>
          </p:nvPr>
        </p:nvSpPr>
        <p:spPr/>
        <p:txBody>
          <a:bodyPr/>
          <a:lstStyle/>
          <a:p>
            <a:fld id="{6A812BF7-1FFB-4CCC-AAEF-429C263A0354}" type="slidenum">
              <a:rPr lang="en-US" smtClean="0"/>
              <a:t>‹#›</a:t>
            </a:fld>
            <a:endParaRPr lang="en-US"/>
          </a:p>
        </p:txBody>
      </p:sp>
    </p:spTree>
    <p:extLst>
      <p:ext uri="{BB962C8B-B14F-4D97-AF65-F5344CB8AC3E}">
        <p14:creationId xmlns:p14="http://schemas.microsoft.com/office/powerpoint/2010/main" val="461646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3941749-B011-446D-B0EF-A41AF4D619C9}" type="datetime1">
              <a:rPr lang="en-US" smtClean="0"/>
              <a:t>4/23/2024</a:t>
            </a:fld>
            <a:endParaRPr lang="en-US"/>
          </a:p>
        </p:txBody>
      </p:sp>
      <p:sp>
        <p:nvSpPr>
          <p:cNvPr id="6" name="Footer Placeholder 5"/>
          <p:cNvSpPr>
            <a:spLocks noGrp="1"/>
          </p:cNvSpPr>
          <p:nvPr>
            <p:ph type="ftr" sz="quarter" idx="11"/>
          </p:nvPr>
        </p:nvSpPr>
        <p:spPr/>
        <p:txBody>
          <a:bodyPr/>
          <a:lstStyle/>
          <a:p>
            <a:r>
              <a:rPr lang="it-IT" smtClean="0"/>
              <a:t>Prezentari Nucleu, Bistrita, 16-17 mai 2024</a:t>
            </a:r>
            <a:endParaRPr lang="en-US"/>
          </a:p>
        </p:txBody>
      </p:sp>
      <p:sp>
        <p:nvSpPr>
          <p:cNvPr id="7" name="Slide Number Placeholder 6"/>
          <p:cNvSpPr>
            <a:spLocks noGrp="1"/>
          </p:cNvSpPr>
          <p:nvPr>
            <p:ph type="sldNum" sz="quarter" idx="12"/>
          </p:nvPr>
        </p:nvSpPr>
        <p:spPr/>
        <p:txBody>
          <a:bodyPr/>
          <a:lstStyle/>
          <a:p>
            <a:fld id="{6A812BF7-1FFB-4CCC-AAEF-429C263A0354}" type="slidenum">
              <a:rPr lang="en-US" smtClean="0"/>
              <a:t>‹#›</a:t>
            </a:fld>
            <a:endParaRPr lang="en-US"/>
          </a:p>
        </p:txBody>
      </p:sp>
    </p:spTree>
    <p:extLst>
      <p:ext uri="{BB962C8B-B14F-4D97-AF65-F5344CB8AC3E}">
        <p14:creationId xmlns:p14="http://schemas.microsoft.com/office/powerpoint/2010/main" val="3383597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2EBE59-652D-4645-BEB9-AF9F1EF58615}" type="datetime1">
              <a:rPr lang="en-US" smtClean="0"/>
              <a:t>4/23/2024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Prezentari Nucleu, Bistrita, 16-17 mai 2024</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12BF7-1FFB-4CCC-AAEF-429C263A0354}" type="slidenum">
              <a:rPr lang="en-US" smtClean="0"/>
              <a:t>‹#›</a:t>
            </a:fld>
            <a:endParaRPr lang="en-US"/>
          </a:p>
        </p:txBody>
      </p:sp>
    </p:spTree>
    <p:extLst>
      <p:ext uri="{BB962C8B-B14F-4D97-AF65-F5344CB8AC3E}">
        <p14:creationId xmlns:p14="http://schemas.microsoft.com/office/powerpoint/2010/main" val="1223605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jpeg"/><Relationship Id="rId7" Type="http://schemas.openxmlformats.org/officeDocument/2006/relationships/image" Target="../media/image27.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9.wmf"/><Relationship Id="rId5" Type="http://schemas.openxmlformats.org/officeDocument/2006/relationships/image" Target="../media/image26.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image" Target="../media/image1.jpeg"/><Relationship Id="rId16"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www.vice.com/" TargetMode="External"/><Relationship Id="rId3" Type="http://schemas.openxmlformats.org/officeDocument/2006/relationships/hyperlink" Target="https://infim.ro/event/sesiune-de-prezentari-a-rapoartelor-de-progres-aferente-fazelor-proiectelor-componente-ale-programului-nucleu-2/" TargetMode="External"/><Relationship Id="rId7" Type="http://schemas.openxmlformats.org/officeDocument/2006/relationships/hyperlink" Target="https://www.radioromaniacultural.ro/sectiuni-articole/stiinta/dimensiunea-stiintifica-a-artei-alex-evanghelidis-si-irina-dumitru-telefonul-fara-fir-tehnologia-comunicarii-si-comunicarea-tehnologiei-id40066.html"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infim.ro/event/8th-edition-of-the-international-workshop-of-materials-physics-first-announcement/" TargetMode="External"/><Relationship Id="rId5" Type="http://schemas.openxmlformats.org/officeDocument/2006/relationships/hyperlink" Target="https://infim.ro/event/sesiune-de-prezentari-a-rapoartelor-de-progres-aferente-fazelor-proiectelor-componente-ale-programului-nucleu/" TargetMode="External"/><Relationship Id="rId4" Type="http://schemas.openxmlformats.org/officeDocument/2006/relationships/hyperlink" Target="https://infim.ro/event/workshop-cost-application-orientated-material-developmentworkshop-cost/" TargetMode="External"/><Relationship Id="rId9" Type="http://schemas.openxmlformats.org/officeDocument/2006/relationships/hyperlink" Target="http://www.open.spotify.com/"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60"/>
          <p:cNvGrpSpPr>
            <a:grpSpLocks/>
          </p:cNvGrpSpPr>
          <p:nvPr/>
        </p:nvGrpSpPr>
        <p:grpSpPr bwMode="auto">
          <a:xfrm>
            <a:off x="819397" y="214087"/>
            <a:ext cx="10539352" cy="1009072"/>
            <a:chOff x="415" y="176"/>
            <a:chExt cx="12770" cy="1603"/>
          </a:xfrm>
        </p:grpSpPr>
        <p:pic>
          <p:nvPicPr>
            <p:cNvPr id="6"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8" name="TextBox 7"/>
          <p:cNvSpPr txBox="1"/>
          <p:nvPr/>
        </p:nvSpPr>
        <p:spPr>
          <a:xfrm>
            <a:off x="1159824" y="1407226"/>
            <a:ext cx="9337964" cy="4524315"/>
          </a:xfrm>
          <a:prstGeom prst="rect">
            <a:avLst/>
          </a:prstGeom>
          <a:noFill/>
        </p:spPr>
        <p:txBody>
          <a:bodyPr wrap="square" rtlCol="0">
            <a:spAutoFit/>
          </a:bodyPr>
          <a:lstStyle/>
          <a:p>
            <a:pPr algn="ctr"/>
            <a:r>
              <a:rPr lang="en-US" sz="2400" b="1" dirty="0" smtClean="0"/>
              <a:t>PROGRAM NUCLEU INCD FIZICA MATERIALELOR</a:t>
            </a:r>
          </a:p>
          <a:p>
            <a:endParaRPr lang="en-US" sz="2400" b="1" dirty="0"/>
          </a:p>
          <a:p>
            <a:endParaRPr lang="en-US" sz="2400" b="1" dirty="0" smtClean="0"/>
          </a:p>
          <a:p>
            <a:pPr algn="ctr"/>
            <a:r>
              <a:rPr lang="en-US" sz="2400" b="1" dirty="0" err="1" smtClean="0"/>
              <a:t>Noi</a:t>
            </a:r>
            <a:r>
              <a:rPr lang="en-US" sz="2400" b="1" dirty="0" smtClean="0"/>
              <a:t> </a:t>
            </a:r>
            <a:r>
              <a:rPr lang="en-US" sz="2400" b="1" dirty="0" err="1"/>
              <a:t>dezvoltări</a:t>
            </a:r>
            <a:r>
              <a:rPr lang="en-US" sz="2400" b="1" dirty="0"/>
              <a:t> </a:t>
            </a:r>
            <a:r>
              <a:rPr lang="en-US" sz="2400" b="1" dirty="0" err="1"/>
              <a:t>în</a:t>
            </a:r>
            <a:r>
              <a:rPr lang="en-US" sz="2400" b="1" dirty="0"/>
              <a:t> </a:t>
            </a:r>
            <a:r>
              <a:rPr lang="en-US" sz="2400" b="1" dirty="0" err="1"/>
              <a:t>domeniul</a:t>
            </a:r>
            <a:r>
              <a:rPr lang="en-US" sz="2400" b="1" dirty="0"/>
              <a:t> </a:t>
            </a:r>
            <a:r>
              <a:rPr lang="en-US" sz="2400" b="1" dirty="0" err="1"/>
              <a:t>materialelor</a:t>
            </a:r>
            <a:r>
              <a:rPr lang="en-US" sz="2400" b="1" dirty="0"/>
              <a:t> </a:t>
            </a:r>
            <a:r>
              <a:rPr lang="en-US" sz="2400" b="1" dirty="0" err="1"/>
              <a:t>avansate</a:t>
            </a:r>
            <a:r>
              <a:rPr lang="en-US" sz="2400" b="1" dirty="0"/>
              <a:t> cu </a:t>
            </a:r>
            <a:r>
              <a:rPr lang="en-US" sz="2400" b="1" dirty="0" err="1"/>
              <a:t>potențial</a:t>
            </a:r>
            <a:r>
              <a:rPr lang="en-US" sz="2400" b="1" dirty="0"/>
              <a:t> </a:t>
            </a:r>
            <a:r>
              <a:rPr lang="en-US" sz="2400" b="1" dirty="0" err="1"/>
              <a:t>aplicativ</a:t>
            </a:r>
            <a:r>
              <a:rPr lang="en-US" sz="2400" b="1" dirty="0"/>
              <a:t>, </a:t>
            </a:r>
            <a:r>
              <a:rPr lang="en-US" sz="2400" b="1" dirty="0" err="1"/>
              <a:t>în</a:t>
            </a:r>
            <a:r>
              <a:rPr lang="en-US" sz="2400" b="1" dirty="0"/>
              <a:t> </a:t>
            </a:r>
            <a:r>
              <a:rPr lang="en-US" sz="2400" b="1" dirty="0" err="1"/>
              <a:t>corelare</a:t>
            </a:r>
            <a:r>
              <a:rPr lang="en-US" sz="2400" b="1" dirty="0"/>
              <a:t> cu </a:t>
            </a:r>
            <a:r>
              <a:rPr lang="en-US" sz="2400" b="1" dirty="0" err="1"/>
              <a:t>provocările</a:t>
            </a:r>
            <a:r>
              <a:rPr lang="en-US" sz="2400" b="1" dirty="0"/>
              <a:t> </a:t>
            </a:r>
            <a:r>
              <a:rPr lang="en-US" sz="2400" b="1" dirty="0" err="1"/>
              <a:t>societale</a:t>
            </a:r>
            <a:r>
              <a:rPr lang="en-US" sz="2400" b="1" dirty="0"/>
              <a:t> </a:t>
            </a:r>
            <a:r>
              <a:rPr lang="en-US" sz="2400" b="1" dirty="0" err="1"/>
              <a:t>și</a:t>
            </a:r>
            <a:r>
              <a:rPr lang="en-US" sz="2400" b="1" dirty="0"/>
              <a:t> </a:t>
            </a:r>
            <a:r>
              <a:rPr lang="en-US" sz="2400" b="1" dirty="0" err="1"/>
              <a:t>domeniile</a:t>
            </a:r>
            <a:r>
              <a:rPr lang="en-US" sz="2400" b="1" dirty="0"/>
              <a:t> de </a:t>
            </a:r>
            <a:r>
              <a:rPr lang="en-US" sz="2400" b="1" dirty="0" err="1"/>
              <a:t>specializare</a:t>
            </a:r>
            <a:r>
              <a:rPr lang="en-US" sz="2400" b="1" dirty="0"/>
              <a:t> </a:t>
            </a:r>
            <a:r>
              <a:rPr lang="en-US" sz="2400" b="1" dirty="0" err="1"/>
              <a:t>inteligentă</a:t>
            </a:r>
            <a:r>
              <a:rPr lang="en-US" sz="2400" b="1" dirty="0"/>
              <a:t> (MAVPA-PROSOCSPIN); Cod: PN </a:t>
            </a:r>
            <a:r>
              <a:rPr lang="en-US" sz="2400" b="1" dirty="0" smtClean="0"/>
              <a:t>2308</a:t>
            </a:r>
          </a:p>
          <a:p>
            <a:pPr algn="ctr"/>
            <a:endParaRPr lang="en-US" sz="2400" b="1" dirty="0"/>
          </a:p>
          <a:p>
            <a:pPr algn="ctr"/>
            <a:r>
              <a:rPr lang="en-US" sz="2400" b="1" dirty="0" err="1" smtClean="0"/>
              <a:t>Perioada</a:t>
            </a:r>
            <a:r>
              <a:rPr lang="en-US" sz="2400" b="1" dirty="0" smtClean="0"/>
              <a:t> 2023-2026</a:t>
            </a:r>
          </a:p>
          <a:p>
            <a:pPr algn="ctr"/>
            <a:endParaRPr lang="en-US" sz="2400" b="1" dirty="0"/>
          </a:p>
          <a:p>
            <a:pPr algn="ctr"/>
            <a:r>
              <a:rPr lang="en-US" sz="2400" b="1" dirty="0" err="1" smtClean="0"/>
              <a:t>Raport</a:t>
            </a:r>
            <a:r>
              <a:rPr lang="en-US" sz="2400" b="1" dirty="0" smtClean="0"/>
              <a:t> </a:t>
            </a:r>
            <a:r>
              <a:rPr lang="en-US" sz="2400" b="1" dirty="0" err="1" smtClean="0"/>
              <a:t>pentru</a:t>
            </a:r>
            <a:r>
              <a:rPr lang="en-US" sz="2400" b="1" dirty="0" smtClean="0"/>
              <a:t> </a:t>
            </a:r>
            <a:r>
              <a:rPr lang="en-US" sz="2400" b="1" dirty="0" err="1" smtClean="0"/>
              <a:t>anul</a:t>
            </a:r>
            <a:r>
              <a:rPr lang="en-US" sz="2400" b="1" dirty="0" smtClean="0"/>
              <a:t> 2023</a:t>
            </a:r>
          </a:p>
          <a:p>
            <a:pPr algn="ctr"/>
            <a:endParaRPr lang="en-US" sz="2400" b="1" dirty="0"/>
          </a:p>
          <a:p>
            <a:pPr algn="ctr"/>
            <a:r>
              <a:rPr lang="en-US" sz="2400" b="1" dirty="0" smtClean="0"/>
              <a:t>Director General INCDFM Dr. </a:t>
            </a:r>
            <a:r>
              <a:rPr lang="en-US" sz="2400" b="1" dirty="0" err="1" smtClean="0"/>
              <a:t>Ionu</a:t>
            </a:r>
            <a:r>
              <a:rPr lang="ro-RO" sz="2400" b="1" dirty="0" smtClean="0"/>
              <a:t>ț</a:t>
            </a:r>
            <a:r>
              <a:rPr lang="en-US" sz="2400" b="1" dirty="0" smtClean="0"/>
              <a:t> Marius ENCULESCU</a:t>
            </a:r>
            <a:endParaRPr lang="en-US" sz="2400" dirty="0"/>
          </a:p>
        </p:txBody>
      </p:sp>
      <p:sp>
        <p:nvSpPr>
          <p:cNvPr id="9" name="Footer Placeholder 8"/>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spTree>
    <p:extLst>
      <p:ext uri="{BB962C8B-B14F-4D97-AF65-F5344CB8AC3E}">
        <p14:creationId xmlns:p14="http://schemas.microsoft.com/office/powerpoint/2010/main" val="37151094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graphicFrame>
        <p:nvGraphicFramePr>
          <p:cNvPr id="6" name="Table 5"/>
          <p:cNvGraphicFramePr>
            <a:graphicFrameLocks noGrp="1"/>
          </p:cNvGraphicFramePr>
          <p:nvPr>
            <p:extLst>
              <p:ext uri="{D42A27DB-BD31-4B8C-83A1-F6EECF244321}">
                <p14:modId xmlns:p14="http://schemas.microsoft.com/office/powerpoint/2010/main" val="1901452404"/>
              </p:ext>
            </p:extLst>
          </p:nvPr>
        </p:nvGraphicFramePr>
        <p:xfrm>
          <a:off x="5657998" y="1624483"/>
          <a:ext cx="6090920" cy="4661916"/>
        </p:xfrm>
        <a:graphic>
          <a:graphicData uri="http://schemas.openxmlformats.org/drawingml/2006/table">
            <a:tbl>
              <a:tblPr firstRow="1" firstCol="1" bandRow="1">
                <a:tableStyleId>{5C22544A-7EE6-4342-B048-85BDC9FD1C3A}</a:tableStyleId>
              </a:tblPr>
              <a:tblGrid>
                <a:gridCol w="1522730">
                  <a:extLst>
                    <a:ext uri="{9D8B030D-6E8A-4147-A177-3AD203B41FA5}">
                      <a16:colId xmlns:a16="http://schemas.microsoft.com/office/drawing/2014/main" val="1345536243"/>
                    </a:ext>
                  </a:extLst>
                </a:gridCol>
                <a:gridCol w="1464865">
                  <a:extLst>
                    <a:ext uri="{9D8B030D-6E8A-4147-A177-3AD203B41FA5}">
                      <a16:colId xmlns:a16="http://schemas.microsoft.com/office/drawing/2014/main" val="3848346136"/>
                    </a:ext>
                  </a:extLst>
                </a:gridCol>
                <a:gridCol w="1580595">
                  <a:extLst>
                    <a:ext uri="{9D8B030D-6E8A-4147-A177-3AD203B41FA5}">
                      <a16:colId xmlns:a16="http://schemas.microsoft.com/office/drawing/2014/main" val="4036412190"/>
                    </a:ext>
                  </a:extLst>
                </a:gridCol>
                <a:gridCol w="1522730">
                  <a:extLst>
                    <a:ext uri="{9D8B030D-6E8A-4147-A177-3AD203B41FA5}">
                      <a16:colId xmlns:a16="http://schemas.microsoft.com/office/drawing/2014/main" val="3923178183"/>
                    </a:ext>
                  </a:extLst>
                </a:gridCol>
              </a:tblGrid>
              <a:tr h="0">
                <a:tc>
                  <a:txBody>
                    <a:bodyPr/>
                    <a:lstStyle/>
                    <a:p>
                      <a:pPr marL="0" marR="0" algn="just">
                        <a:lnSpc>
                          <a:spcPct val="115000"/>
                        </a:lnSpc>
                        <a:spcBef>
                          <a:spcPts val="0"/>
                        </a:spcBef>
                        <a:spcAft>
                          <a:spcPts val="0"/>
                        </a:spcAft>
                      </a:pPr>
                      <a:r>
                        <a:rPr lang="ro-RO" sz="1400">
                          <a:effectLst/>
                        </a:rPr>
                        <a:t>Proiect 1</a:t>
                      </a:r>
                      <a:endParaRPr lang="en-US"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ro-RO" sz="1400">
                          <a:effectLst/>
                        </a:rPr>
                        <a:t>Proiect 2</a:t>
                      </a:r>
                      <a:endParaRPr lang="en-US"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ro-RO" sz="1400" dirty="0">
                          <a:effectLst/>
                        </a:rPr>
                        <a:t>Proiect 3</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ro-RO" sz="1400">
                          <a:effectLst/>
                        </a:rPr>
                        <a:t>Proiect 4</a:t>
                      </a:r>
                      <a:endParaRPr lang="en-US"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8259491"/>
                  </a:ext>
                </a:extLst>
              </a:tr>
              <a:tr h="0">
                <a:tc>
                  <a:txBody>
                    <a:bodyPr/>
                    <a:lstStyle/>
                    <a:p>
                      <a:pPr marL="0" marR="0">
                        <a:lnSpc>
                          <a:spcPct val="115000"/>
                        </a:lnSpc>
                        <a:spcBef>
                          <a:spcPts val="0"/>
                        </a:spcBef>
                        <a:spcAft>
                          <a:spcPts val="0"/>
                        </a:spcAft>
                      </a:pPr>
                      <a:r>
                        <a:rPr lang="ro-RO" sz="1400">
                          <a:effectLst/>
                        </a:rPr>
                        <a:t>i) 40 lucrări pentru publicare în jurnale ISI;</a:t>
                      </a:r>
                      <a:br>
                        <a:rPr lang="ro-RO" sz="1400">
                          <a:effectLst/>
                        </a:rPr>
                      </a:br>
                      <a:r>
                        <a:rPr lang="ro-RO" sz="1400">
                          <a:effectLst/>
                        </a:rPr>
                        <a:t>ii) 18 cereri de brevet de invenție;</a:t>
                      </a:r>
                      <a:br>
                        <a:rPr lang="ro-RO" sz="1400">
                          <a:effectLst/>
                        </a:rPr>
                      </a:br>
                      <a:r>
                        <a:rPr lang="ro-RO" sz="1400">
                          <a:effectLst/>
                        </a:rPr>
                        <a:t>iii) 25 produse;</a:t>
                      </a:r>
                      <a:br>
                        <a:rPr lang="ro-RO" sz="1400">
                          <a:effectLst/>
                        </a:rPr>
                      </a:br>
                      <a:r>
                        <a:rPr lang="ro-RO" sz="1400">
                          <a:effectLst/>
                        </a:rPr>
                        <a:t>iv) 11 tehnologii</a:t>
                      </a:r>
                      <a:br>
                        <a:rPr lang="ro-RO" sz="1400">
                          <a:effectLst/>
                        </a:rPr>
                      </a:br>
                      <a:r>
                        <a:rPr lang="ro-RO" sz="1400">
                          <a:effectLst/>
                        </a:rPr>
                        <a:t>v) 12 metode;</a:t>
                      </a:r>
                      <a:br>
                        <a:rPr lang="ro-RO" sz="1400">
                          <a:effectLst/>
                        </a:rPr>
                      </a:br>
                      <a:r>
                        <a:rPr lang="ro-RO" sz="1400">
                          <a:effectLst/>
                        </a:rPr>
                        <a:t>vi) 40 rețete;</a:t>
                      </a:r>
                      <a:br>
                        <a:rPr lang="ro-RO" sz="1400">
                          <a:effectLst/>
                        </a:rPr>
                      </a:br>
                      <a:r>
                        <a:rPr lang="ro-RO" sz="1400">
                          <a:effectLst/>
                        </a:rPr>
                        <a:t>vii) 46 studii;</a:t>
                      </a:r>
                      <a:br>
                        <a:rPr lang="ro-RO" sz="1400">
                          <a:effectLst/>
                        </a:rPr>
                      </a:br>
                      <a:r>
                        <a:rPr lang="ro-RO" sz="1400">
                          <a:effectLst/>
                        </a:rPr>
                        <a:t>viii) 12 documentații;</a:t>
                      </a:r>
                      <a:br>
                        <a:rPr lang="ro-RO" sz="1400">
                          <a:effectLst/>
                        </a:rPr>
                      </a:br>
                      <a:r>
                        <a:rPr lang="ro-RO" sz="1400">
                          <a:effectLst/>
                        </a:rPr>
                        <a:t>ix) 18 scheme;</a:t>
                      </a:r>
                      <a:br>
                        <a:rPr lang="ro-RO" sz="1400">
                          <a:effectLst/>
                        </a:rPr>
                      </a:br>
                      <a:r>
                        <a:rPr lang="ro-RO" sz="1400">
                          <a:effectLst/>
                        </a:rPr>
                        <a:t>x) 35 formule</a:t>
                      </a:r>
                      <a:endParaRPr lang="en-US" sz="1400">
                        <a:effectLst/>
                      </a:endParaRPr>
                    </a:p>
                    <a:p>
                      <a:pPr marL="0" marR="0">
                        <a:lnSpc>
                          <a:spcPct val="115000"/>
                        </a:lnSpc>
                        <a:spcBef>
                          <a:spcPts val="0"/>
                        </a:spcBef>
                        <a:spcAft>
                          <a:spcPts val="0"/>
                        </a:spcAft>
                      </a:pPr>
                      <a:r>
                        <a:rPr lang="ro-RO" sz="1400">
                          <a:effectLst/>
                        </a:rPr>
                        <a:t>xi) 2 procedee</a:t>
                      </a:r>
                      <a:endParaRPr lang="en-US" sz="1400">
                        <a:effectLst/>
                      </a:endParaRPr>
                    </a:p>
                    <a:p>
                      <a:pPr marL="0" marR="0" algn="just">
                        <a:lnSpc>
                          <a:spcPct val="115000"/>
                        </a:lnSpc>
                        <a:spcBef>
                          <a:spcPts val="0"/>
                        </a:spcBef>
                        <a:spcAft>
                          <a:spcPts val="0"/>
                        </a:spcAft>
                      </a:pPr>
                      <a:r>
                        <a:rPr lang="ro-RO" sz="1400">
                          <a:effectLst/>
                        </a:rPr>
                        <a:t>xii) 2 servicii</a:t>
                      </a:r>
                      <a:endParaRPr lang="en-US"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r>
                        <a:rPr lang="ro-RO" sz="1400" dirty="0">
                          <a:effectLst/>
                        </a:rPr>
                        <a:t>44 documentații</a:t>
                      </a:r>
                      <a:endParaRPr lang="en-US" sz="1400" dirty="0">
                        <a:effectLst/>
                      </a:endParaRPr>
                    </a:p>
                    <a:p>
                      <a:r>
                        <a:rPr lang="ro-RO" sz="1400" dirty="0">
                          <a:effectLst/>
                        </a:rPr>
                        <a:t>105 studii</a:t>
                      </a:r>
                      <a:endParaRPr lang="en-US" sz="1400" dirty="0">
                        <a:effectLst/>
                      </a:endParaRPr>
                    </a:p>
                    <a:p>
                      <a:r>
                        <a:rPr lang="ro-RO" sz="1400" dirty="0">
                          <a:effectLst/>
                        </a:rPr>
                        <a:t>385 formule</a:t>
                      </a:r>
                      <a:endParaRPr lang="en-US" sz="1400" dirty="0">
                        <a:effectLst/>
                      </a:endParaRPr>
                    </a:p>
                    <a:p>
                      <a:r>
                        <a:rPr lang="ro-RO" sz="1400" dirty="0">
                          <a:effectLst/>
                        </a:rPr>
                        <a:t>57 scheme</a:t>
                      </a:r>
                      <a:endParaRPr lang="en-US" sz="1400" dirty="0">
                        <a:effectLst/>
                      </a:endParaRPr>
                    </a:p>
                    <a:p>
                      <a:r>
                        <a:rPr lang="ro-RO" sz="1400" dirty="0">
                          <a:effectLst/>
                        </a:rPr>
                        <a:t>4 planuri</a:t>
                      </a:r>
                      <a:endParaRPr lang="en-US" sz="1400" dirty="0">
                        <a:effectLst/>
                      </a:endParaRPr>
                    </a:p>
                    <a:p>
                      <a:r>
                        <a:rPr lang="ro-RO" sz="1400" dirty="0">
                          <a:effectLst/>
                        </a:rPr>
                        <a:t>83 procedee / rețete / metode</a:t>
                      </a:r>
                      <a:endParaRPr lang="en-US" sz="1400" dirty="0">
                        <a:effectLst/>
                      </a:endParaRPr>
                    </a:p>
                    <a:p>
                      <a:r>
                        <a:rPr lang="ro-RO" sz="1400" dirty="0">
                          <a:effectLst/>
                        </a:rPr>
                        <a:t>166 obiecte</a:t>
                      </a:r>
                      <a:endParaRPr lang="en-US" sz="1400" dirty="0">
                        <a:effectLst/>
                      </a:endParaRPr>
                    </a:p>
                    <a:p>
                      <a:r>
                        <a:rPr lang="ro-RO" sz="1400" dirty="0">
                          <a:effectLst/>
                        </a:rPr>
                        <a:t>50 produse</a:t>
                      </a:r>
                      <a:endParaRPr lang="en-US" sz="1400" dirty="0">
                        <a:effectLst/>
                      </a:endParaRPr>
                    </a:p>
                    <a:p>
                      <a:r>
                        <a:rPr lang="ro-RO" sz="1400" dirty="0">
                          <a:effectLst/>
                        </a:rPr>
                        <a:t>16 produse informatice</a:t>
                      </a:r>
                      <a:endParaRPr lang="en-US" sz="1400" dirty="0">
                        <a:effectLst/>
                      </a:endParaRPr>
                    </a:p>
                    <a:p>
                      <a:r>
                        <a:rPr lang="ro-RO" sz="1400" dirty="0">
                          <a:effectLst/>
                        </a:rPr>
                        <a:t>14 tehnologii</a:t>
                      </a:r>
                      <a:endParaRPr lang="en-US" sz="1400" dirty="0">
                        <a:effectLst/>
                      </a:endParaRPr>
                    </a:p>
                    <a:p>
                      <a:r>
                        <a:rPr lang="ro-RO" sz="1400" dirty="0">
                          <a:effectLst/>
                        </a:rPr>
                        <a:t>19 cereri de brevet</a:t>
                      </a:r>
                      <a:endParaRPr lang="en-US" sz="1400" dirty="0">
                        <a:effectLst/>
                      </a:endParaRPr>
                    </a:p>
                    <a:p>
                      <a:pPr marL="0" marR="0" algn="just">
                        <a:lnSpc>
                          <a:spcPct val="115000"/>
                        </a:lnSpc>
                        <a:spcBef>
                          <a:spcPts val="0"/>
                        </a:spcBef>
                        <a:spcAft>
                          <a:spcPts val="0"/>
                        </a:spcAft>
                      </a:pPr>
                      <a:r>
                        <a:rPr lang="ro-RO" sz="1400" dirty="0">
                          <a:effectLst/>
                        </a:rPr>
                        <a:t>46 articole trimise</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ro-RO" sz="1400" dirty="0">
                          <a:effectLst/>
                        </a:rPr>
                        <a:t>37 lucrări pentru publicare în jurnal ISI;</a:t>
                      </a:r>
                      <a:endParaRPr lang="en-US" sz="1400" dirty="0">
                        <a:effectLst/>
                      </a:endParaRPr>
                    </a:p>
                    <a:p>
                      <a:pPr marL="0" marR="0" algn="just">
                        <a:lnSpc>
                          <a:spcPct val="115000"/>
                        </a:lnSpc>
                        <a:spcBef>
                          <a:spcPts val="0"/>
                        </a:spcBef>
                        <a:spcAft>
                          <a:spcPts val="0"/>
                        </a:spcAft>
                      </a:pPr>
                      <a:r>
                        <a:rPr lang="ro-RO" sz="1400" dirty="0">
                          <a:effectLst/>
                        </a:rPr>
                        <a:t>13 cereri de brevet de invenție;</a:t>
                      </a:r>
                      <a:endParaRPr lang="en-US" sz="1400" dirty="0">
                        <a:effectLst/>
                      </a:endParaRPr>
                    </a:p>
                    <a:p>
                      <a:pPr marL="0" marR="0" algn="just">
                        <a:lnSpc>
                          <a:spcPct val="115000"/>
                        </a:lnSpc>
                        <a:spcBef>
                          <a:spcPts val="0"/>
                        </a:spcBef>
                        <a:spcAft>
                          <a:spcPts val="0"/>
                        </a:spcAft>
                      </a:pPr>
                      <a:r>
                        <a:rPr lang="ro-RO" sz="1400" dirty="0">
                          <a:effectLst/>
                        </a:rPr>
                        <a:t>160 </a:t>
                      </a:r>
                      <a:r>
                        <a:rPr lang="ro-RO" sz="1400" dirty="0" smtClean="0">
                          <a:effectLst/>
                        </a:rPr>
                        <a:t>produse/esantioane/obiecte </a:t>
                      </a:r>
                      <a:r>
                        <a:rPr lang="ro-RO" sz="1400" dirty="0">
                          <a:effectLst/>
                        </a:rPr>
                        <a:t>fizice/materiale;</a:t>
                      </a:r>
                      <a:endParaRPr lang="en-US" sz="1400" dirty="0">
                        <a:effectLst/>
                      </a:endParaRPr>
                    </a:p>
                    <a:p>
                      <a:pPr marL="0" marR="0" algn="just">
                        <a:lnSpc>
                          <a:spcPct val="115000"/>
                        </a:lnSpc>
                        <a:spcBef>
                          <a:spcPts val="0"/>
                        </a:spcBef>
                        <a:spcAft>
                          <a:spcPts val="0"/>
                        </a:spcAft>
                      </a:pPr>
                      <a:r>
                        <a:rPr lang="ro-RO" sz="1400" dirty="0">
                          <a:effectLst/>
                        </a:rPr>
                        <a:t>16 tehnologii</a:t>
                      </a:r>
                      <a:endParaRPr lang="en-US" sz="1400" dirty="0">
                        <a:effectLst/>
                      </a:endParaRPr>
                    </a:p>
                    <a:p>
                      <a:pPr marL="0" marR="0" algn="just">
                        <a:lnSpc>
                          <a:spcPct val="115000"/>
                        </a:lnSpc>
                        <a:spcBef>
                          <a:spcPts val="0"/>
                        </a:spcBef>
                        <a:spcAft>
                          <a:spcPts val="0"/>
                        </a:spcAft>
                      </a:pPr>
                      <a:r>
                        <a:rPr lang="ro-RO" sz="1400" dirty="0">
                          <a:effectLst/>
                        </a:rPr>
                        <a:t>15 metode/procedee;</a:t>
                      </a:r>
                      <a:endParaRPr lang="en-US" sz="1400" dirty="0">
                        <a:effectLst/>
                      </a:endParaRPr>
                    </a:p>
                    <a:p>
                      <a:pPr marL="0" marR="0" algn="just">
                        <a:lnSpc>
                          <a:spcPct val="115000"/>
                        </a:lnSpc>
                        <a:spcBef>
                          <a:spcPts val="0"/>
                        </a:spcBef>
                        <a:spcAft>
                          <a:spcPts val="0"/>
                        </a:spcAft>
                      </a:pPr>
                      <a:r>
                        <a:rPr lang="ro-RO" sz="1400" dirty="0">
                          <a:effectLst/>
                        </a:rPr>
                        <a:t>26 rețete;</a:t>
                      </a:r>
                      <a:endParaRPr lang="en-US" sz="1400" dirty="0">
                        <a:effectLst/>
                      </a:endParaRPr>
                    </a:p>
                    <a:p>
                      <a:pPr marL="0" marR="0" algn="just">
                        <a:lnSpc>
                          <a:spcPct val="115000"/>
                        </a:lnSpc>
                        <a:spcBef>
                          <a:spcPts val="0"/>
                        </a:spcBef>
                        <a:spcAft>
                          <a:spcPts val="0"/>
                        </a:spcAft>
                      </a:pPr>
                      <a:r>
                        <a:rPr lang="ro-RO" sz="1400" dirty="0">
                          <a:effectLst/>
                        </a:rPr>
                        <a:t>33 studii;</a:t>
                      </a:r>
                      <a:endParaRPr lang="en-US" sz="1400" dirty="0">
                        <a:effectLst/>
                      </a:endParaRPr>
                    </a:p>
                    <a:p>
                      <a:pPr marL="0" marR="0" algn="just">
                        <a:lnSpc>
                          <a:spcPct val="115000"/>
                        </a:lnSpc>
                        <a:spcBef>
                          <a:spcPts val="0"/>
                        </a:spcBef>
                        <a:spcAft>
                          <a:spcPts val="0"/>
                        </a:spcAft>
                      </a:pPr>
                      <a:r>
                        <a:rPr lang="ro-RO" sz="1400" dirty="0">
                          <a:effectLst/>
                        </a:rPr>
                        <a:t>26 documentații;</a:t>
                      </a:r>
                      <a:endParaRPr lang="en-US" sz="1400" dirty="0">
                        <a:effectLst/>
                      </a:endParaRPr>
                    </a:p>
                    <a:p>
                      <a:pPr marL="0" marR="0" algn="just">
                        <a:lnSpc>
                          <a:spcPct val="115000"/>
                        </a:lnSpc>
                        <a:spcBef>
                          <a:spcPts val="0"/>
                        </a:spcBef>
                        <a:spcAft>
                          <a:spcPts val="0"/>
                        </a:spcAft>
                      </a:pPr>
                      <a:r>
                        <a:rPr lang="ro-RO" sz="1400" dirty="0">
                          <a:effectLst/>
                        </a:rPr>
                        <a:t>57 scheme;</a:t>
                      </a:r>
                      <a:endParaRPr lang="en-US" sz="1400" dirty="0">
                        <a:effectLst/>
                      </a:endParaRPr>
                    </a:p>
                    <a:p>
                      <a:pPr marL="0" marR="0" algn="just">
                        <a:lnSpc>
                          <a:spcPct val="115000"/>
                        </a:lnSpc>
                        <a:spcBef>
                          <a:spcPts val="0"/>
                        </a:spcBef>
                        <a:spcAft>
                          <a:spcPts val="0"/>
                        </a:spcAft>
                      </a:pPr>
                      <a:r>
                        <a:rPr lang="ro-RO" sz="1400" dirty="0">
                          <a:effectLst/>
                        </a:rPr>
                        <a:t>12 formule;</a:t>
                      </a:r>
                      <a:endParaRPr lang="en-US" sz="1400" dirty="0">
                        <a:effectLst/>
                      </a:endParaRPr>
                    </a:p>
                    <a:p>
                      <a:pPr marL="0" marR="0" algn="just">
                        <a:lnSpc>
                          <a:spcPct val="115000"/>
                        </a:lnSpc>
                        <a:spcBef>
                          <a:spcPts val="0"/>
                        </a:spcBef>
                        <a:spcAft>
                          <a:spcPts val="0"/>
                        </a:spcAft>
                      </a:pPr>
                      <a:r>
                        <a:rPr lang="ro-RO" sz="1400" dirty="0">
                          <a:effectLst/>
                        </a:rPr>
                        <a:t>2 demostratoare</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it-IT" sz="1400" dirty="0">
                          <a:effectLst/>
                        </a:rPr>
                        <a:t>9 studii, </a:t>
                      </a:r>
                      <a:endParaRPr lang="en-US" sz="1400" dirty="0">
                        <a:effectLst/>
                      </a:endParaRPr>
                    </a:p>
                    <a:p>
                      <a:pPr marL="0" marR="0" algn="just">
                        <a:lnSpc>
                          <a:spcPct val="115000"/>
                        </a:lnSpc>
                        <a:spcBef>
                          <a:spcPts val="0"/>
                        </a:spcBef>
                        <a:spcAft>
                          <a:spcPts val="0"/>
                        </a:spcAft>
                      </a:pPr>
                      <a:r>
                        <a:rPr lang="it-IT" sz="1400" dirty="0">
                          <a:effectLst/>
                        </a:rPr>
                        <a:t>14 metode, </a:t>
                      </a:r>
                      <a:endParaRPr lang="en-US" sz="1400" dirty="0">
                        <a:effectLst/>
                      </a:endParaRPr>
                    </a:p>
                    <a:p>
                      <a:pPr marL="0" marR="0" algn="just">
                        <a:lnSpc>
                          <a:spcPct val="115000"/>
                        </a:lnSpc>
                        <a:spcBef>
                          <a:spcPts val="0"/>
                        </a:spcBef>
                        <a:spcAft>
                          <a:spcPts val="0"/>
                        </a:spcAft>
                      </a:pPr>
                      <a:r>
                        <a:rPr lang="it-IT" sz="1400" dirty="0" smtClean="0">
                          <a:effectLst/>
                        </a:rPr>
                        <a:t>4</a:t>
                      </a:r>
                      <a:r>
                        <a:rPr lang="ro-RO" sz="1400" baseline="0" dirty="0" smtClean="0">
                          <a:effectLst/>
                        </a:rPr>
                        <a:t> </a:t>
                      </a:r>
                      <a:r>
                        <a:rPr lang="it-IT" sz="1400" dirty="0" smtClean="0">
                          <a:effectLst/>
                        </a:rPr>
                        <a:t>tutoriale </a:t>
                      </a:r>
                      <a:r>
                        <a:rPr lang="it-IT" sz="1400" dirty="0">
                          <a:effectLst/>
                        </a:rPr>
                        <a:t>disponibile online; </a:t>
                      </a:r>
                      <a:endParaRPr lang="en-US" sz="1400" dirty="0">
                        <a:effectLst/>
                      </a:endParaRPr>
                    </a:p>
                    <a:p>
                      <a:pPr marL="0" marR="0" algn="just">
                        <a:lnSpc>
                          <a:spcPct val="115000"/>
                        </a:lnSpc>
                        <a:spcBef>
                          <a:spcPts val="0"/>
                        </a:spcBef>
                        <a:spcAft>
                          <a:spcPts val="0"/>
                        </a:spcAft>
                      </a:pPr>
                      <a:r>
                        <a:rPr lang="it-IT" sz="1400" dirty="0">
                          <a:effectLst/>
                        </a:rPr>
                        <a:t>2 coduri numeric </a:t>
                      </a:r>
                      <a:endParaRPr lang="en-US" sz="1400" dirty="0">
                        <a:effectLst/>
                      </a:endParaRPr>
                    </a:p>
                    <a:p>
                      <a:pPr marL="0" marR="0" algn="just">
                        <a:lnSpc>
                          <a:spcPct val="115000"/>
                        </a:lnSpc>
                        <a:spcBef>
                          <a:spcPts val="0"/>
                        </a:spcBef>
                        <a:spcAft>
                          <a:spcPts val="0"/>
                        </a:spcAft>
                      </a:pPr>
                      <a:r>
                        <a:rPr lang="it-IT" sz="1400" dirty="0">
                          <a:effectLst/>
                        </a:rPr>
                        <a:t>1 demonstrator; </a:t>
                      </a:r>
                      <a:endParaRPr lang="en-US" sz="1400" dirty="0">
                        <a:effectLst/>
                      </a:endParaRPr>
                    </a:p>
                    <a:p>
                      <a:pPr marL="0" marR="0" algn="just">
                        <a:lnSpc>
                          <a:spcPct val="115000"/>
                        </a:lnSpc>
                        <a:spcBef>
                          <a:spcPts val="0"/>
                        </a:spcBef>
                        <a:spcAft>
                          <a:spcPts val="0"/>
                        </a:spcAft>
                      </a:pPr>
                      <a:r>
                        <a:rPr lang="it-IT" sz="1400" dirty="0">
                          <a:effectLst/>
                        </a:rPr>
                        <a:t>3 </a:t>
                      </a:r>
                      <a:r>
                        <a:rPr lang="it-IT" sz="1400" dirty="0" smtClean="0">
                          <a:effectLst/>
                        </a:rPr>
                        <a:t>lucr</a:t>
                      </a:r>
                      <a:r>
                        <a:rPr lang="ro-RO" sz="1400" dirty="0" smtClean="0">
                          <a:effectLst/>
                        </a:rPr>
                        <a:t>ă</a:t>
                      </a:r>
                      <a:r>
                        <a:rPr lang="it-IT" sz="1400" dirty="0" smtClean="0">
                          <a:effectLst/>
                        </a:rPr>
                        <a:t>ri </a:t>
                      </a:r>
                      <a:r>
                        <a:rPr lang="it-IT" sz="1400" dirty="0">
                          <a:effectLst/>
                        </a:rPr>
                        <a:t>trimise</a:t>
                      </a:r>
                      <a:endParaRPr lang="en-US" sz="1400" dirty="0">
                        <a:effectLst/>
                      </a:endParaRPr>
                    </a:p>
                    <a:p>
                      <a:pPr marL="0" marR="0" algn="just">
                        <a:lnSpc>
                          <a:spcPct val="115000"/>
                        </a:lnSpc>
                        <a:spcBef>
                          <a:spcPts val="0"/>
                        </a:spcBef>
                        <a:spcAft>
                          <a:spcPts val="0"/>
                        </a:spcAft>
                      </a:pPr>
                      <a:r>
                        <a:rPr lang="ro-RO" sz="1400" dirty="0">
                          <a:effectLst/>
                        </a:rPr>
                        <a:t> </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1674935"/>
                  </a:ext>
                </a:extLst>
              </a:tr>
            </a:tbl>
          </a:graphicData>
        </a:graphic>
      </p:graphicFrame>
      <p:sp>
        <p:nvSpPr>
          <p:cNvPr id="7" name="Rectangle 1"/>
          <p:cNvSpPr>
            <a:spLocks noChangeArrowheads="1"/>
          </p:cNvSpPr>
          <p:nvPr/>
        </p:nvSpPr>
        <p:spPr bwMode="auto">
          <a:xfrm>
            <a:off x="350321" y="1646869"/>
            <a:ext cx="4797631"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en-US" sz="1600"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Indicatorii de rezultat ai programului Nucleu, conform HG 1188/2022</a:t>
            </a:r>
            <a:r>
              <a:rPr kumimoji="0" lang="ro-RO" altLang="en-US" sz="16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de aprobare a structurii PN IV, sunt următorii, cu țintele numerice previzionate a fi atinse la final, în 2026:</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a)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număr</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de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soluții</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propuse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la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nevoile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societale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de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către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institutele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naționale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de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cercetare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dezvoltare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err="1" smtClean="0">
                <a:ln>
                  <a:noFill/>
                </a:ln>
                <a:solidFill>
                  <a:schemeClr val="tx1"/>
                </a:solidFill>
                <a:effectLst/>
                <a:latin typeface="Arial" panose="020B0604020202020204" pitchFamily="34" charset="0"/>
                <a:ea typeface="Arial" panose="020B0604020202020204" pitchFamily="34" charset="0"/>
              </a:rPr>
              <a:t>Țintă</a:t>
            </a:r>
            <a:r>
              <a:rPr kumimoji="0" lang="en-US" altLang="en-US" sz="1600" b="1"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minim 15</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b)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număr</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de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cercetători</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sprijiniți</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err="1" smtClean="0">
                <a:ln>
                  <a:noFill/>
                </a:ln>
                <a:solidFill>
                  <a:schemeClr val="tx1"/>
                </a:solidFill>
                <a:effectLst/>
                <a:latin typeface="Arial" panose="020B0604020202020204" pitchFamily="34" charset="0"/>
                <a:ea typeface="Arial" panose="020B0604020202020204" pitchFamily="34" charset="0"/>
              </a:rPr>
              <a:t>Țintă</a:t>
            </a: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minim 100</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c)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număr</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de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proiecte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de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cercetare-dezvoltare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finanțate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err="1" smtClean="0">
                <a:ln>
                  <a:noFill/>
                </a:ln>
                <a:solidFill>
                  <a:schemeClr val="tx1"/>
                </a:solidFill>
                <a:effectLst/>
                <a:latin typeface="Arial" panose="020B0604020202020204" pitchFamily="34" charset="0"/>
                <a:ea typeface="Arial" panose="020B0604020202020204" pitchFamily="34" charset="0"/>
              </a:rPr>
              <a:t>Țintă</a:t>
            </a: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minim 40</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d)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număr</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de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cereri</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de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brevete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brevete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t>
            </a:r>
            <a:r>
              <a:rPr kumimoji="0" lang="en-US" altLang="en-US" sz="16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rPr>
              <a:t>depuse</a:t>
            </a: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err="1" smtClean="0">
                <a:ln>
                  <a:noFill/>
                </a:ln>
                <a:solidFill>
                  <a:schemeClr val="tx1"/>
                </a:solidFill>
                <a:effectLst/>
                <a:latin typeface="Arial" panose="020B0604020202020204" pitchFamily="34" charset="0"/>
                <a:ea typeface="Arial" panose="020B0604020202020204" pitchFamily="34" charset="0"/>
              </a:rPr>
              <a:t>Țintă</a:t>
            </a: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Minim 40</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
        <p:nvSpPr>
          <p:cNvPr id="8" name="Rectangle 7"/>
          <p:cNvSpPr/>
          <p:nvPr/>
        </p:nvSpPr>
        <p:spPr>
          <a:xfrm>
            <a:off x="6815762" y="1255151"/>
            <a:ext cx="3775393" cy="369332"/>
          </a:xfrm>
          <a:prstGeom prst="rect">
            <a:avLst/>
          </a:prstGeom>
        </p:spPr>
        <p:txBody>
          <a:bodyPr wrap="none">
            <a:spAutoFit/>
          </a:bodyPr>
          <a:lstStyle/>
          <a:p>
            <a:pPr lvl="0" algn="just" eaLnBrk="0" fontAlgn="base" hangingPunct="0">
              <a:spcBef>
                <a:spcPct val="0"/>
              </a:spcBef>
              <a:spcAft>
                <a:spcPct val="0"/>
              </a:spcAft>
            </a:pPr>
            <a:r>
              <a:rPr lang="en-US" altLang="en-US" dirty="0" err="1">
                <a:latin typeface="Arial" panose="020B0604020202020204" pitchFamily="34" charset="0"/>
                <a:ea typeface="Calibri" panose="020F0502020204030204" pitchFamily="34" charset="0"/>
              </a:rPr>
              <a:t>Alți</a:t>
            </a:r>
            <a:r>
              <a:rPr lang="en-US" altLang="en-US" dirty="0">
                <a:latin typeface="Arial" panose="020B0604020202020204" pitchFamily="34" charset="0"/>
                <a:ea typeface="Calibri" panose="020F0502020204030204" pitchFamily="34" charset="0"/>
              </a:rPr>
              <a:t> </a:t>
            </a:r>
            <a:r>
              <a:rPr lang="en-US" altLang="en-US" dirty="0" err="1">
                <a:latin typeface="Arial" panose="020B0604020202020204" pitchFamily="34" charset="0"/>
                <a:ea typeface="Calibri" panose="020F0502020204030204" pitchFamily="34" charset="0"/>
              </a:rPr>
              <a:t>indicatori</a:t>
            </a:r>
            <a:r>
              <a:rPr lang="en-US" altLang="en-US" dirty="0">
                <a:latin typeface="Arial" panose="020B0604020202020204" pitchFamily="34" charset="0"/>
                <a:ea typeface="Calibri" panose="020F0502020204030204" pitchFamily="34" charset="0"/>
              </a:rPr>
              <a:t>, conform OG57/2002:</a:t>
            </a:r>
            <a:endParaRPr lang="en-US" altLang="en-US" dirty="0">
              <a:latin typeface="Arial" panose="020B0604020202020204" pitchFamily="34" charset="0"/>
            </a:endParaRPr>
          </a:p>
        </p:txBody>
      </p:sp>
    </p:spTree>
    <p:extLst>
      <p:ext uri="{BB962C8B-B14F-4D97-AF65-F5344CB8AC3E}">
        <p14:creationId xmlns:p14="http://schemas.microsoft.com/office/powerpoint/2010/main" val="173685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graphicFrame>
        <p:nvGraphicFramePr>
          <p:cNvPr id="6" name="Table 5"/>
          <p:cNvGraphicFramePr>
            <a:graphicFrameLocks noGrp="1"/>
          </p:cNvGraphicFramePr>
          <p:nvPr>
            <p:extLst>
              <p:ext uri="{D42A27DB-BD31-4B8C-83A1-F6EECF244321}">
                <p14:modId xmlns:p14="http://schemas.microsoft.com/office/powerpoint/2010/main" val="3357111330"/>
              </p:ext>
            </p:extLst>
          </p:nvPr>
        </p:nvGraphicFramePr>
        <p:xfrm>
          <a:off x="1078675" y="1675687"/>
          <a:ext cx="9904021" cy="4612407"/>
        </p:xfrm>
        <a:graphic>
          <a:graphicData uri="http://schemas.openxmlformats.org/drawingml/2006/table">
            <a:tbl>
              <a:tblPr firstRow="1" firstCol="1" bandRow="1">
                <a:tableStyleId>{5C22544A-7EE6-4342-B048-85BDC9FD1C3A}</a:tableStyleId>
              </a:tblPr>
              <a:tblGrid>
                <a:gridCol w="3135086">
                  <a:extLst>
                    <a:ext uri="{9D8B030D-6E8A-4147-A177-3AD203B41FA5}">
                      <a16:colId xmlns:a16="http://schemas.microsoft.com/office/drawing/2014/main" val="1507221714"/>
                    </a:ext>
                  </a:extLst>
                </a:gridCol>
                <a:gridCol w="1359725">
                  <a:extLst>
                    <a:ext uri="{9D8B030D-6E8A-4147-A177-3AD203B41FA5}">
                      <a16:colId xmlns:a16="http://schemas.microsoft.com/office/drawing/2014/main" val="551683074"/>
                    </a:ext>
                  </a:extLst>
                </a:gridCol>
                <a:gridCol w="1306286">
                  <a:extLst>
                    <a:ext uri="{9D8B030D-6E8A-4147-A177-3AD203B41FA5}">
                      <a16:colId xmlns:a16="http://schemas.microsoft.com/office/drawing/2014/main" val="1914311796"/>
                    </a:ext>
                  </a:extLst>
                </a:gridCol>
                <a:gridCol w="1341911">
                  <a:extLst>
                    <a:ext uri="{9D8B030D-6E8A-4147-A177-3AD203B41FA5}">
                      <a16:colId xmlns:a16="http://schemas.microsoft.com/office/drawing/2014/main" val="18153553"/>
                    </a:ext>
                  </a:extLst>
                </a:gridCol>
                <a:gridCol w="1395351">
                  <a:extLst>
                    <a:ext uri="{9D8B030D-6E8A-4147-A177-3AD203B41FA5}">
                      <a16:colId xmlns:a16="http://schemas.microsoft.com/office/drawing/2014/main" val="3289157958"/>
                    </a:ext>
                  </a:extLst>
                </a:gridCol>
                <a:gridCol w="1365662">
                  <a:extLst>
                    <a:ext uri="{9D8B030D-6E8A-4147-A177-3AD203B41FA5}">
                      <a16:colId xmlns:a16="http://schemas.microsoft.com/office/drawing/2014/main" val="1785971694"/>
                    </a:ext>
                  </a:extLst>
                </a:gridCol>
              </a:tblGrid>
              <a:tr h="145045">
                <a:tc rowSpan="2">
                  <a:txBody>
                    <a:bodyPr/>
                    <a:lstStyle/>
                    <a:p>
                      <a:pPr marL="0" marR="0" algn="ctr">
                        <a:lnSpc>
                          <a:spcPct val="115000"/>
                        </a:lnSpc>
                        <a:spcBef>
                          <a:spcPts val="0"/>
                        </a:spcBef>
                        <a:spcAft>
                          <a:spcPts val="0"/>
                        </a:spcAft>
                      </a:pPr>
                      <a:r>
                        <a:rPr lang="en-US" sz="1200" dirty="0" smtClean="0">
                          <a:effectLst/>
                        </a:rPr>
                        <a:t>C</a:t>
                      </a:r>
                      <a:r>
                        <a:rPr lang="ro-RO" sz="1200" dirty="0" smtClean="0">
                          <a:effectLst/>
                        </a:rPr>
                        <a:t>at</a:t>
                      </a:r>
                      <a:r>
                        <a:rPr lang="en-US" sz="1200" dirty="0" err="1" smtClean="0">
                          <a:effectLst/>
                        </a:rPr>
                        <a:t>egorii</a:t>
                      </a:r>
                      <a:r>
                        <a:rPr lang="en-US" sz="1200" dirty="0" smtClean="0">
                          <a:effectLst/>
                        </a:rPr>
                        <a:t> </a:t>
                      </a:r>
                      <a:r>
                        <a:rPr lang="en-US" sz="1200" dirty="0">
                          <a:effectLst/>
                        </a:rPr>
                        <a:t>de </a:t>
                      </a:r>
                      <a:r>
                        <a:rPr lang="en-US" sz="1200" dirty="0" err="1">
                          <a:effectLst/>
                        </a:rPr>
                        <a:t>cheltuieli</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ctr"/>
                </a:tc>
                <a:tc gridSpan="5">
                  <a:txBody>
                    <a:bodyPr/>
                    <a:lstStyle/>
                    <a:p>
                      <a:pPr marL="0" marR="0" algn="ctr">
                        <a:lnSpc>
                          <a:spcPct val="115000"/>
                        </a:lnSpc>
                        <a:spcBef>
                          <a:spcPts val="0"/>
                        </a:spcBef>
                        <a:spcAft>
                          <a:spcPts val="0"/>
                        </a:spcAft>
                      </a:pPr>
                      <a:r>
                        <a:rPr lang="en-US" sz="1200">
                          <a:effectLst/>
                        </a:rPr>
                        <a:t>Costuri estimative (lei)</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33250754"/>
                  </a:ext>
                </a:extLst>
              </a:tr>
              <a:tr h="580178">
                <a:tc vMerge="1">
                  <a:txBody>
                    <a:bodyPr/>
                    <a:lstStyle/>
                    <a:p>
                      <a:endParaRPr lang="en-US"/>
                    </a:p>
                  </a:txBody>
                  <a:tcPr/>
                </a:tc>
                <a:tc>
                  <a:txBody>
                    <a:bodyPr/>
                    <a:lstStyle/>
                    <a:p>
                      <a:pPr marL="0" marR="0" algn="ctr">
                        <a:lnSpc>
                          <a:spcPct val="115000"/>
                        </a:lnSpc>
                        <a:spcBef>
                          <a:spcPts val="0"/>
                        </a:spcBef>
                        <a:spcAft>
                          <a:spcPts val="0"/>
                        </a:spcAft>
                      </a:pPr>
                      <a:r>
                        <a:rPr lang="en-US" sz="1200">
                          <a:effectLst/>
                        </a:rPr>
                        <a:t>Anul 2023</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ctr">
                        <a:lnSpc>
                          <a:spcPct val="115000"/>
                        </a:lnSpc>
                        <a:spcBef>
                          <a:spcPts val="0"/>
                        </a:spcBef>
                        <a:spcAft>
                          <a:spcPts val="0"/>
                        </a:spcAft>
                      </a:pPr>
                      <a:r>
                        <a:rPr lang="en-US" sz="1200">
                          <a:effectLst/>
                        </a:rPr>
                        <a:t>Anul 2024</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ctr">
                        <a:lnSpc>
                          <a:spcPct val="115000"/>
                        </a:lnSpc>
                        <a:spcBef>
                          <a:spcPts val="0"/>
                        </a:spcBef>
                        <a:spcAft>
                          <a:spcPts val="0"/>
                        </a:spcAft>
                      </a:pPr>
                      <a:r>
                        <a:rPr lang="en-US" sz="1200">
                          <a:effectLst/>
                        </a:rPr>
                        <a:t>Anul 2025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ctr">
                        <a:lnSpc>
                          <a:spcPct val="115000"/>
                        </a:lnSpc>
                        <a:spcBef>
                          <a:spcPts val="0"/>
                        </a:spcBef>
                        <a:spcAft>
                          <a:spcPts val="0"/>
                        </a:spcAft>
                      </a:pPr>
                      <a:r>
                        <a:rPr lang="en-US" sz="1200">
                          <a:effectLst/>
                        </a:rPr>
                        <a:t>Anul 2026</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ctr">
                        <a:lnSpc>
                          <a:spcPct val="115000"/>
                        </a:lnSpc>
                        <a:spcBef>
                          <a:spcPts val="0"/>
                        </a:spcBef>
                        <a:spcAft>
                          <a:spcPts val="0"/>
                        </a:spcAft>
                      </a:pPr>
                      <a:r>
                        <a:rPr lang="en-US" sz="1200">
                          <a:effectLst/>
                        </a:rPr>
                        <a:t>Total pe categorii de cheltuieli</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extLst>
                  <a:ext uri="{0D108BD9-81ED-4DB2-BD59-A6C34878D82A}">
                    <a16:rowId xmlns:a16="http://schemas.microsoft.com/office/drawing/2014/main" val="3768866626"/>
                  </a:ext>
                </a:extLst>
              </a:tr>
              <a:tr h="290089">
                <a:tc>
                  <a:txBody>
                    <a:bodyPr/>
                    <a:lstStyle/>
                    <a:p>
                      <a:pPr marL="0" marR="0" algn="ctr">
                        <a:lnSpc>
                          <a:spcPct val="115000"/>
                        </a:lnSpc>
                        <a:spcBef>
                          <a:spcPts val="0"/>
                        </a:spcBef>
                        <a:spcAft>
                          <a:spcPts val="0"/>
                        </a:spcAft>
                      </a:pPr>
                      <a:r>
                        <a:rPr lang="en-US" sz="1200">
                          <a:effectLst/>
                        </a:rPr>
                        <a:t>1</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ctr">
                        <a:lnSpc>
                          <a:spcPct val="115000"/>
                        </a:lnSpc>
                        <a:spcBef>
                          <a:spcPts val="0"/>
                        </a:spcBef>
                        <a:spcAft>
                          <a:spcPts val="0"/>
                        </a:spcAft>
                      </a:pPr>
                      <a:r>
                        <a:rPr lang="en-US" sz="1200">
                          <a:effectLst/>
                        </a:rPr>
                        <a:t>2</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ctr">
                        <a:lnSpc>
                          <a:spcPct val="115000"/>
                        </a:lnSpc>
                        <a:spcBef>
                          <a:spcPts val="0"/>
                        </a:spcBef>
                        <a:spcAft>
                          <a:spcPts val="0"/>
                        </a:spcAft>
                      </a:pPr>
                      <a:r>
                        <a:rPr lang="en-US" sz="1200">
                          <a:effectLst/>
                        </a:rPr>
                        <a:t>3</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ctr">
                        <a:lnSpc>
                          <a:spcPct val="115000"/>
                        </a:lnSpc>
                        <a:spcBef>
                          <a:spcPts val="0"/>
                        </a:spcBef>
                        <a:spcAft>
                          <a:spcPts val="0"/>
                        </a:spcAft>
                      </a:pPr>
                      <a:r>
                        <a:rPr lang="en-US" sz="1200">
                          <a:effectLst/>
                        </a:rPr>
                        <a:t>4</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ctr">
                        <a:lnSpc>
                          <a:spcPct val="115000"/>
                        </a:lnSpc>
                        <a:spcBef>
                          <a:spcPts val="0"/>
                        </a:spcBef>
                        <a:spcAft>
                          <a:spcPts val="0"/>
                        </a:spcAft>
                      </a:pPr>
                      <a:r>
                        <a:rPr lang="en-US" sz="1200">
                          <a:effectLst/>
                        </a:rPr>
                        <a:t>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ctr">
                        <a:lnSpc>
                          <a:spcPct val="115000"/>
                        </a:lnSpc>
                        <a:spcBef>
                          <a:spcPts val="0"/>
                        </a:spcBef>
                        <a:spcAft>
                          <a:spcPts val="0"/>
                        </a:spcAft>
                      </a:pPr>
                      <a:r>
                        <a:rPr lang="en-US" sz="1200">
                          <a:effectLst/>
                        </a:rPr>
                        <a:t>6 = 2 + 3 + 4 + 5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extLst>
                  <a:ext uri="{0D108BD9-81ED-4DB2-BD59-A6C34878D82A}">
                    <a16:rowId xmlns:a16="http://schemas.microsoft.com/office/drawing/2014/main" val="4222228010"/>
                  </a:ext>
                </a:extLst>
              </a:tr>
              <a:tr h="725223">
                <a:tc>
                  <a:txBody>
                    <a:bodyPr/>
                    <a:lstStyle/>
                    <a:p>
                      <a:pPr marL="0" marR="0">
                        <a:lnSpc>
                          <a:spcPct val="115000"/>
                        </a:lnSpc>
                        <a:spcBef>
                          <a:spcPts val="0"/>
                        </a:spcBef>
                        <a:spcAft>
                          <a:spcPts val="0"/>
                        </a:spcAft>
                      </a:pPr>
                      <a:r>
                        <a:rPr lang="en-US" sz="1200" dirty="0" err="1">
                          <a:effectLst/>
                        </a:rPr>
                        <a:t>Cheltuieli</a:t>
                      </a:r>
                      <a:r>
                        <a:rPr lang="en-US" sz="1200" dirty="0">
                          <a:effectLst/>
                        </a:rPr>
                        <a:t> </a:t>
                      </a:r>
                      <a:r>
                        <a:rPr lang="en-US" sz="1200" dirty="0" err="1">
                          <a:effectLst/>
                        </a:rPr>
                        <a:t>salariale</a:t>
                      </a:r>
                      <a:r>
                        <a:rPr lang="en-US" sz="1200" dirty="0">
                          <a:effectLst/>
                        </a:rPr>
                        <a:t> (cu </a:t>
                      </a:r>
                      <a:r>
                        <a:rPr lang="ro-RO" sz="1200" dirty="0" smtClean="0">
                          <a:effectLst/>
                        </a:rPr>
                        <a:t>î</a:t>
                      </a:r>
                      <a:r>
                        <a:rPr lang="en-US" sz="1200" dirty="0" err="1" smtClean="0">
                          <a:effectLst/>
                        </a:rPr>
                        <a:t>ncadrarea</a:t>
                      </a:r>
                      <a:r>
                        <a:rPr lang="en-US" sz="1200" dirty="0" smtClean="0">
                          <a:effectLst/>
                        </a:rPr>
                        <a:t> </a:t>
                      </a:r>
                      <a:r>
                        <a:rPr lang="ro-RO" sz="1200" dirty="0" smtClean="0">
                          <a:effectLst/>
                        </a:rPr>
                        <a:t>î</a:t>
                      </a:r>
                      <a:r>
                        <a:rPr lang="en-US" sz="1200" dirty="0" smtClean="0">
                          <a:effectLst/>
                        </a:rPr>
                        <a:t>n </a:t>
                      </a:r>
                      <a:r>
                        <a:rPr lang="en-US" sz="1200" dirty="0" err="1">
                          <a:effectLst/>
                        </a:rPr>
                        <a:t>plafoanele</a:t>
                      </a:r>
                      <a:r>
                        <a:rPr lang="en-US" sz="1200" dirty="0">
                          <a:effectLst/>
                        </a:rPr>
                        <a:t> din </a:t>
                      </a:r>
                      <a:r>
                        <a:rPr lang="en-US" sz="1200" dirty="0" err="1">
                          <a:effectLst/>
                        </a:rPr>
                        <a:t>Anexa</a:t>
                      </a:r>
                      <a:r>
                        <a:rPr lang="en-US" sz="1200" dirty="0">
                          <a:effectLst/>
                        </a:rPr>
                        <a:t> III.1) </a:t>
                      </a:r>
                      <a:r>
                        <a:rPr lang="ro-RO" sz="1200" dirty="0" smtClean="0">
                          <a:effectLst/>
                        </a:rPr>
                        <a:t>ș</a:t>
                      </a:r>
                      <a:r>
                        <a:rPr lang="en-US" sz="1200" dirty="0" err="1" smtClean="0">
                          <a:effectLst/>
                        </a:rPr>
                        <a:t>i</a:t>
                      </a:r>
                      <a:r>
                        <a:rPr lang="en-US" sz="1200" dirty="0" smtClean="0">
                          <a:effectLst/>
                        </a:rPr>
                        <a:t> </a:t>
                      </a:r>
                      <a:r>
                        <a:rPr lang="en-US" sz="1200" dirty="0" err="1">
                          <a:effectLst/>
                        </a:rPr>
                        <a:t>asimilate</a:t>
                      </a:r>
                      <a:r>
                        <a:rPr lang="en-US" sz="1200" dirty="0">
                          <a:effectLst/>
                        </a:rPr>
                        <a:t> </a:t>
                      </a:r>
                      <a:r>
                        <a:rPr lang="en-US" sz="1200" dirty="0" err="1">
                          <a:effectLst/>
                        </a:rPr>
                        <a:t>acestora</a:t>
                      </a:r>
                      <a:r>
                        <a:rPr lang="en-US" sz="1200" dirty="0">
                          <a:effectLst/>
                        </a:rPr>
                        <a:t>; </a:t>
                      </a:r>
                      <a:r>
                        <a:rPr lang="en-US" sz="1200" dirty="0" err="1" smtClean="0">
                          <a:effectLst/>
                        </a:rPr>
                        <a:t>contribu</a:t>
                      </a:r>
                      <a:r>
                        <a:rPr lang="ro-RO" sz="1200" dirty="0" smtClean="0">
                          <a:effectLst/>
                        </a:rPr>
                        <a:t>ț</a:t>
                      </a:r>
                      <a:r>
                        <a:rPr lang="en-US" sz="1200" dirty="0" smtClean="0">
                          <a:effectLst/>
                        </a:rPr>
                        <a:t>ii</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29,952,190</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29,952,190</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29,952,190</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29,952,190</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dirty="0">
                          <a:effectLst/>
                        </a:rPr>
                        <a:t>119,808,760</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extLst>
                  <a:ext uri="{0D108BD9-81ED-4DB2-BD59-A6C34878D82A}">
                    <a16:rowId xmlns:a16="http://schemas.microsoft.com/office/drawing/2014/main" val="344534123"/>
                  </a:ext>
                </a:extLst>
              </a:tr>
              <a:tr h="145045">
                <a:tc>
                  <a:txBody>
                    <a:bodyPr/>
                    <a:lstStyle/>
                    <a:p>
                      <a:pPr marL="0" marR="0">
                        <a:lnSpc>
                          <a:spcPct val="115000"/>
                        </a:lnSpc>
                        <a:spcBef>
                          <a:spcPts val="0"/>
                        </a:spcBef>
                        <a:spcAft>
                          <a:spcPts val="0"/>
                        </a:spcAft>
                      </a:pPr>
                      <a:r>
                        <a:rPr lang="en-US" sz="1200" dirty="0" err="1">
                          <a:effectLst/>
                        </a:rPr>
                        <a:t>Cheltuieli</a:t>
                      </a:r>
                      <a:r>
                        <a:rPr lang="en-US" sz="1200" dirty="0">
                          <a:effectLst/>
                        </a:rPr>
                        <a:t> cu </a:t>
                      </a:r>
                      <a:r>
                        <a:rPr lang="en-US" sz="1200" dirty="0" err="1" smtClean="0">
                          <a:effectLst/>
                        </a:rPr>
                        <a:t>deplas</a:t>
                      </a:r>
                      <a:r>
                        <a:rPr lang="ro-RO" sz="1200" dirty="0" smtClean="0">
                          <a:effectLst/>
                        </a:rPr>
                        <a:t>ă</a:t>
                      </a:r>
                      <a:r>
                        <a:rPr lang="en-US" sz="1200" dirty="0" smtClean="0">
                          <a:effectLst/>
                        </a:rPr>
                        <a:t>rile</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656,322</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656,322</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656,322</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656,322</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2,625,288</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extLst>
                  <a:ext uri="{0D108BD9-81ED-4DB2-BD59-A6C34878D82A}">
                    <a16:rowId xmlns:a16="http://schemas.microsoft.com/office/drawing/2014/main" val="2367813031"/>
                  </a:ext>
                </a:extLst>
              </a:tr>
              <a:tr h="580178">
                <a:tc>
                  <a:txBody>
                    <a:bodyPr/>
                    <a:lstStyle/>
                    <a:p>
                      <a:pPr marL="0" marR="0">
                        <a:lnSpc>
                          <a:spcPct val="115000"/>
                        </a:lnSpc>
                        <a:spcBef>
                          <a:spcPts val="0"/>
                        </a:spcBef>
                        <a:spcAft>
                          <a:spcPts val="0"/>
                        </a:spcAft>
                      </a:pPr>
                      <a:r>
                        <a:rPr lang="en-US" sz="1200" dirty="0" err="1">
                          <a:effectLst/>
                        </a:rPr>
                        <a:t>Cheltuielile</a:t>
                      </a:r>
                      <a:r>
                        <a:rPr lang="en-US" sz="1200" dirty="0">
                          <a:effectLst/>
                        </a:rPr>
                        <a:t> cu </a:t>
                      </a:r>
                      <a:r>
                        <a:rPr lang="en-US" sz="1200" dirty="0" err="1">
                          <a:effectLst/>
                        </a:rPr>
                        <a:t>materialele</a:t>
                      </a:r>
                      <a:r>
                        <a:rPr lang="en-US" sz="1200" dirty="0">
                          <a:effectLst/>
                        </a:rPr>
                        <a:t>, </a:t>
                      </a:r>
                      <a:r>
                        <a:rPr lang="en-US" sz="1200" dirty="0" err="1">
                          <a:effectLst/>
                        </a:rPr>
                        <a:t>materiile</a:t>
                      </a:r>
                      <a:r>
                        <a:rPr lang="en-US" sz="1200" dirty="0">
                          <a:effectLst/>
                        </a:rPr>
                        <a:t> prime </a:t>
                      </a:r>
                      <a:r>
                        <a:rPr lang="ro-RO" sz="1200" dirty="0" smtClean="0">
                          <a:effectLst/>
                        </a:rPr>
                        <a:t>ș</a:t>
                      </a:r>
                      <a:r>
                        <a:rPr lang="en-US" sz="1200" dirty="0" err="1" smtClean="0">
                          <a:effectLst/>
                        </a:rPr>
                        <a:t>i</a:t>
                      </a:r>
                      <a:r>
                        <a:rPr lang="en-US" sz="1200" dirty="0" smtClean="0">
                          <a:effectLst/>
                        </a:rPr>
                        <a:t> </a:t>
                      </a:r>
                      <a:r>
                        <a:rPr lang="en-US" sz="1200" dirty="0" err="1">
                          <a:effectLst/>
                        </a:rPr>
                        <a:t>obiectele</a:t>
                      </a:r>
                      <a:r>
                        <a:rPr lang="en-US" sz="1200" dirty="0">
                          <a:effectLst/>
                        </a:rPr>
                        <a:t> de </a:t>
                      </a:r>
                      <a:r>
                        <a:rPr lang="en-US" sz="1200" dirty="0" err="1">
                          <a:effectLst/>
                        </a:rPr>
                        <a:t>inventar</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2,779,802</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2,779,802</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2,779,802</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2,779,802</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11,119,208</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extLst>
                  <a:ext uri="{0D108BD9-81ED-4DB2-BD59-A6C34878D82A}">
                    <a16:rowId xmlns:a16="http://schemas.microsoft.com/office/drawing/2014/main" val="2662258865"/>
                  </a:ext>
                </a:extLst>
              </a:tr>
              <a:tr h="435134">
                <a:tc>
                  <a:txBody>
                    <a:bodyPr/>
                    <a:lstStyle/>
                    <a:p>
                      <a:pPr marL="0" marR="0">
                        <a:lnSpc>
                          <a:spcPct val="115000"/>
                        </a:lnSpc>
                        <a:spcBef>
                          <a:spcPts val="0"/>
                        </a:spcBef>
                        <a:spcAft>
                          <a:spcPts val="0"/>
                        </a:spcAft>
                      </a:pPr>
                      <a:r>
                        <a:rPr lang="en-US" sz="1200" dirty="0" err="1">
                          <a:effectLst/>
                        </a:rPr>
                        <a:t>Cheltuieli</a:t>
                      </a:r>
                      <a:r>
                        <a:rPr lang="en-US" sz="1200" dirty="0">
                          <a:effectLst/>
                        </a:rPr>
                        <a:t> cu </a:t>
                      </a:r>
                      <a:r>
                        <a:rPr lang="en-US" sz="1200" dirty="0" err="1">
                          <a:effectLst/>
                        </a:rPr>
                        <a:t>serviciile</a:t>
                      </a:r>
                      <a:r>
                        <a:rPr lang="en-US" sz="1200" dirty="0">
                          <a:effectLst/>
                        </a:rPr>
                        <a:t> (</a:t>
                      </a:r>
                      <a:r>
                        <a:rPr lang="en-US" sz="1200" dirty="0" err="1" smtClean="0">
                          <a:effectLst/>
                        </a:rPr>
                        <a:t>prev</a:t>
                      </a:r>
                      <a:r>
                        <a:rPr lang="ro-RO" sz="1200" dirty="0" smtClean="0">
                          <a:effectLst/>
                        </a:rPr>
                        <a:t>ă</a:t>
                      </a:r>
                      <a:r>
                        <a:rPr lang="en-US" sz="1200" dirty="0" err="1" smtClean="0">
                          <a:effectLst/>
                        </a:rPr>
                        <a:t>zute</a:t>
                      </a:r>
                      <a:r>
                        <a:rPr lang="en-US" sz="1200" dirty="0" smtClean="0">
                          <a:effectLst/>
                        </a:rPr>
                        <a:t> </a:t>
                      </a:r>
                      <a:r>
                        <a:rPr lang="ro-RO" sz="1200" dirty="0" smtClean="0">
                          <a:effectLst/>
                        </a:rPr>
                        <a:t>î</a:t>
                      </a:r>
                      <a:r>
                        <a:rPr lang="en-US" sz="1200" dirty="0" smtClean="0">
                          <a:effectLst/>
                        </a:rPr>
                        <a:t>n Hot</a:t>
                      </a:r>
                      <a:r>
                        <a:rPr lang="ro-RO" sz="1200" dirty="0" smtClean="0">
                          <a:effectLst/>
                        </a:rPr>
                        <a:t>ă</a:t>
                      </a:r>
                      <a:r>
                        <a:rPr lang="en-US" sz="1200" dirty="0" smtClean="0">
                          <a:effectLst/>
                        </a:rPr>
                        <a:t>r</a:t>
                      </a:r>
                      <a:r>
                        <a:rPr lang="ro-RO" sz="1200" dirty="0" smtClean="0">
                          <a:effectLst/>
                        </a:rPr>
                        <a:t>â</a:t>
                      </a:r>
                      <a:r>
                        <a:rPr lang="en-US" sz="1200" dirty="0" smtClean="0">
                          <a:effectLst/>
                        </a:rPr>
                        <a:t>rea </a:t>
                      </a:r>
                      <a:r>
                        <a:rPr lang="en-US" sz="1200" dirty="0" err="1">
                          <a:effectLst/>
                        </a:rPr>
                        <a:t>Guvernului</a:t>
                      </a:r>
                      <a:r>
                        <a:rPr lang="en-US" sz="1200" dirty="0">
                          <a:effectLst/>
                        </a:rPr>
                        <a:t> 134/2011)</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821,305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821,305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821,305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821,305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3,285,220</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extLst>
                  <a:ext uri="{0D108BD9-81ED-4DB2-BD59-A6C34878D82A}">
                    <a16:rowId xmlns:a16="http://schemas.microsoft.com/office/drawing/2014/main" val="3084498773"/>
                  </a:ext>
                </a:extLst>
              </a:tr>
              <a:tr h="145045">
                <a:tc>
                  <a:txBody>
                    <a:bodyPr/>
                    <a:lstStyle/>
                    <a:p>
                      <a:pPr marL="0" marR="0">
                        <a:lnSpc>
                          <a:spcPct val="115000"/>
                        </a:lnSpc>
                        <a:spcBef>
                          <a:spcPts val="0"/>
                        </a:spcBef>
                        <a:spcAft>
                          <a:spcPts val="0"/>
                        </a:spcAft>
                      </a:pPr>
                      <a:r>
                        <a:rPr lang="en-US" sz="1200">
                          <a:effectLst/>
                        </a:rPr>
                        <a:t>Cheltuieli de capital</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6,308,706</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6,308,706</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6,308,706</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6,308,706</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25,234,824</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extLst>
                  <a:ext uri="{0D108BD9-81ED-4DB2-BD59-A6C34878D82A}">
                    <a16:rowId xmlns:a16="http://schemas.microsoft.com/office/drawing/2014/main" val="87136957"/>
                  </a:ext>
                </a:extLst>
              </a:tr>
              <a:tr h="1160357">
                <a:tc>
                  <a:txBody>
                    <a:bodyPr/>
                    <a:lstStyle/>
                    <a:p>
                      <a:pPr marL="0" marR="0">
                        <a:lnSpc>
                          <a:spcPct val="115000"/>
                        </a:lnSpc>
                        <a:spcBef>
                          <a:spcPts val="0"/>
                        </a:spcBef>
                        <a:spcAft>
                          <a:spcPts val="0"/>
                        </a:spcAft>
                      </a:pPr>
                      <a:r>
                        <a:rPr lang="en-US" sz="1200" dirty="0" err="1">
                          <a:effectLst/>
                        </a:rPr>
                        <a:t>Cheltieli</a:t>
                      </a:r>
                      <a:r>
                        <a:rPr lang="en-US" sz="1200" dirty="0">
                          <a:effectLst/>
                        </a:rPr>
                        <a:t> </a:t>
                      </a:r>
                      <a:r>
                        <a:rPr lang="en-US" sz="1200" dirty="0" err="1">
                          <a:effectLst/>
                        </a:rPr>
                        <a:t>indirecte</a:t>
                      </a:r>
                      <a:r>
                        <a:rPr lang="en-US" sz="1200" dirty="0">
                          <a:effectLst/>
                        </a:rPr>
                        <a:t> (</a:t>
                      </a:r>
                      <a:r>
                        <a:rPr lang="en-US" sz="1200" dirty="0" err="1">
                          <a:effectLst/>
                        </a:rPr>
                        <a:t>valoare</a:t>
                      </a:r>
                      <a:r>
                        <a:rPr lang="en-US" sz="1200" dirty="0">
                          <a:effectLst/>
                        </a:rPr>
                        <a:t> </a:t>
                      </a:r>
                      <a:r>
                        <a:rPr lang="en-US" sz="1200" dirty="0" err="1" smtClean="0">
                          <a:effectLst/>
                        </a:rPr>
                        <a:t>estimat</a:t>
                      </a:r>
                      <a:r>
                        <a:rPr lang="ro-RO" sz="1200" dirty="0" smtClean="0">
                          <a:effectLst/>
                        </a:rPr>
                        <a:t>ă</a:t>
                      </a:r>
                      <a:r>
                        <a:rPr lang="en-US" sz="1200" dirty="0" smtClean="0">
                          <a:effectLst/>
                        </a:rPr>
                        <a:t> </a:t>
                      </a:r>
                      <a:r>
                        <a:rPr lang="en-US" sz="1200" dirty="0" err="1">
                          <a:effectLst/>
                        </a:rPr>
                        <a:t>pentru</a:t>
                      </a:r>
                      <a:r>
                        <a:rPr lang="en-US" sz="1200" dirty="0">
                          <a:effectLst/>
                        </a:rPr>
                        <a:t> </a:t>
                      </a:r>
                      <a:r>
                        <a:rPr lang="en-US" sz="1200" dirty="0" err="1">
                          <a:effectLst/>
                        </a:rPr>
                        <a:t>acoperirea</a:t>
                      </a:r>
                      <a:r>
                        <a:rPr lang="en-US" sz="1200" dirty="0">
                          <a:effectLst/>
                        </a:rPr>
                        <a:t> </a:t>
                      </a:r>
                      <a:r>
                        <a:rPr lang="en-US" sz="1200" dirty="0" err="1">
                          <a:effectLst/>
                        </a:rPr>
                        <a:t>cheltuielilor</a:t>
                      </a:r>
                      <a:r>
                        <a:rPr lang="en-US" sz="1200" dirty="0">
                          <a:effectLst/>
                        </a:rPr>
                        <a:t> </a:t>
                      </a:r>
                      <a:r>
                        <a:rPr lang="en-US" sz="1200" dirty="0" err="1">
                          <a:effectLst/>
                        </a:rPr>
                        <a:t>indirecte</a:t>
                      </a:r>
                      <a:r>
                        <a:rPr lang="en-US" sz="1200" dirty="0">
                          <a:effectLst/>
                        </a:rPr>
                        <a:t> - </a:t>
                      </a:r>
                      <a:r>
                        <a:rPr lang="en-US" sz="1200" dirty="0" err="1" smtClean="0">
                          <a:effectLst/>
                        </a:rPr>
                        <a:t>reprezent</a:t>
                      </a:r>
                      <a:r>
                        <a:rPr lang="ro-RO" sz="1200" dirty="0" smtClean="0">
                          <a:effectLst/>
                        </a:rPr>
                        <a:t>â</a:t>
                      </a:r>
                      <a:r>
                        <a:rPr lang="en-US" sz="1200" dirty="0" err="1" smtClean="0">
                          <a:effectLst/>
                        </a:rPr>
                        <a:t>nd</a:t>
                      </a:r>
                      <a:r>
                        <a:rPr lang="en-US" sz="1200" dirty="0" smtClean="0">
                          <a:effectLst/>
                        </a:rPr>
                        <a:t> </a:t>
                      </a:r>
                      <a:r>
                        <a:rPr lang="en-US" sz="1200" dirty="0">
                          <a:effectLst/>
                        </a:rPr>
                        <a:t>maxim 43% din total </a:t>
                      </a:r>
                      <a:r>
                        <a:rPr lang="en-US" sz="1200" dirty="0" err="1">
                          <a:effectLst/>
                        </a:rPr>
                        <a:t>buget</a:t>
                      </a:r>
                      <a:r>
                        <a:rPr lang="en-US" sz="1200" dirty="0">
                          <a:effectLst/>
                        </a:rPr>
                        <a:t> </a:t>
                      </a:r>
                      <a:r>
                        <a:rPr lang="en-US" sz="1200" dirty="0" err="1">
                          <a:effectLst/>
                        </a:rPr>
                        <a:t>proiect</a:t>
                      </a:r>
                      <a:r>
                        <a:rPr lang="en-US" sz="1200" dirty="0">
                          <a:effectLst/>
                        </a:rPr>
                        <a:t>, </a:t>
                      </a:r>
                      <a:r>
                        <a:rPr lang="en-US" sz="1200" dirty="0" err="1">
                          <a:effectLst/>
                        </a:rPr>
                        <a:t>echivalent</a:t>
                      </a:r>
                      <a:r>
                        <a:rPr lang="en-US" sz="1200" dirty="0">
                          <a:effectLst/>
                        </a:rPr>
                        <a:t> 85% din </a:t>
                      </a:r>
                      <a:r>
                        <a:rPr lang="en-US" sz="1200" dirty="0" err="1">
                          <a:effectLst/>
                        </a:rPr>
                        <a:t>cheltuieli</a:t>
                      </a:r>
                      <a:r>
                        <a:rPr lang="en-US" sz="1200" dirty="0">
                          <a:effectLst/>
                        </a:rPr>
                        <a:t> </a:t>
                      </a:r>
                      <a:r>
                        <a:rPr lang="en-US" sz="1200" dirty="0" err="1">
                          <a:effectLst/>
                        </a:rPr>
                        <a:t>directe</a:t>
                      </a:r>
                      <a:r>
                        <a:rPr lang="en-US" sz="1200" dirty="0">
                          <a:effectLst/>
                        </a:rPr>
                        <a:t>)</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28,380,055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28,380,055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28,380,055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28,380,055</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113,520,220</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extLst>
                  <a:ext uri="{0D108BD9-81ED-4DB2-BD59-A6C34878D82A}">
                    <a16:rowId xmlns:a16="http://schemas.microsoft.com/office/drawing/2014/main" val="490783400"/>
                  </a:ext>
                </a:extLst>
              </a:tr>
              <a:tr h="145045">
                <a:tc>
                  <a:txBody>
                    <a:bodyPr/>
                    <a:lstStyle/>
                    <a:p>
                      <a:pPr marL="0" marR="0" algn="ctr">
                        <a:lnSpc>
                          <a:spcPct val="115000"/>
                        </a:lnSpc>
                        <a:spcBef>
                          <a:spcPts val="0"/>
                        </a:spcBef>
                        <a:spcAft>
                          <a:spcPts val="0"/>
                        </a:spcAft>
                      </a:pPr>
                      <a:r>
                        <a:rPr lang="en-US" sz="1200">
                          <a:effectLst/>
                        </a:rPr>
                        <a:t>Buget anual</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68,898,380</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68,898,380</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68,898,380</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a:effectLst/>
                        </a:rPr>
                        <a:t>68,898,380</a:t>
                      </a:r>
                      <a:endParaRPr lang="en-US" sz="120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tc>
                  <a:txBody>
                    <a:bodyPr/>
                    <a:lstStyle/>
                    <a:p>
                      <a:pPr marL="0" marR="0" algn="r">
                        <a:lnSpc>
                          <a:spcPct val="115000"/>
                        </a:lnSpc>
                        <a:spcBef>
                          <a:spcPts val="0"/>
                        </a:spcBef>
                        <a:spcAft>
                          <a:spcPts val="0"/>
                        </a:spcAft>
                      </a:pPr>
                      <a:r>
                        <a:rPr lang="ro-RO" sz="1200" dirty="0">
                          <a:effectLst/>
                        </a:rPr>
                        <a:t>275,593,520</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txBody>
                  <a:tcPr marL="51597" marR="51597" marT="0" marB="0" anchor="b"/>
                </a:tc>
                <a:extLst>
                  <a:ext uri="{0D108BD9-81ED-4DB2-BD59-A6C34878D82A}">
                    <a16:rowId xmlns:a16="http://schemas.microsoft.com/office/drawing/2014/main" val="3328601470"/>
                  </a:ext>
                </a:extLst>
              </a:tr>
            </a:tbl>
          </a:graphicData>
        </a:graphic>
      </p:graphicFrame>
      <p:sp>
        <p:nvSpPr>
          <p:cNvPr id="7" name="TextBox 6"/>
          <p:cNvSpPr txBox="1"/>
          <p:nvPr/>
        </p:nvSpPr>
        <p:spPr>
          <a:xfrm>
            <a:off x="4310743" y="1264757"/>
            <a:ext cx="3906982" cy="369332"/>
          </a:xfrm>
          <a:prstGeom prst="rect">
            <a:avLst/>
          </a:prstGeom>
          <a:noFill/>
        </p:spPr>
        <p:txBody>
          <a:bodyPr wrap="square" rtlCol="0">
            <a:spAutoFit/>
          </a:bodyPr>
          <a:lstStyle/>
          <a:p>
            <a:pPr algn="ctr"/>
            <a:r>
              <a:rPr lang="en-US" b="1" dirty="0" err="1" smtClean="0"/>
              <a:t>Bugetul</a:t>
            </a:r>
            <a:r>
              <a:rPr lang="en-US" b="1" dirty="0" smtClean="0"/>
              <a:t> </a:t>
            </a:r>
            <a:r>
              <a:rPr lang="en-US" b="1" dirty="0" err="1" smtClean="0"/>
              <a:t>solicitat</a:t>
            </a:r>
            <a:r>
              <a:rPr lang="en-US" b="1" dirty="0" smtClean="0"/>
              <a:t> </a:t>
            </a:r>
            <a:r>
              <a:rPr lang="ro-RO" b="1" dirty="0"/>
              <a:t>î</a:t>
            </a:r>
            <a:r>
              <a:rPr lang="en-US" b="1" dirty="0" smtClean="0"/>
              <a:t>n </a:t>
            </a:r>
            <a:r>
              <a:rPr lang="en-US" b="1" dirty="0" err="1" smtClean="0"/>
              <a:t>propunerea</a:t>
            </a:r>
            <a:r>
              <a:rPr lang="en-US" b="1" dirty="0" smtClean="0"/>
              <a:t> de PN</a:t>
            </a:r>
            <a:endParaRPr lang="en-US" b="1" dirty="0"/>
          </a:p>
        </p:txBody>
      </p:sp>
    </p:spTree>
    <p:extLst>
      <p:ext uri="{BB962C8B-B14F-4D97-AF65-F5344CB8AC3E}">
        <p14:creationId xmlns:p14="http://schemas.microsoft.com/office/powerpoint/2010/main" val="1910589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pic>
        <p:nvPicPr>
          <p:cNvPr id="6" name="Picture 5"/>
          <p:cNvPicPr>
            <a:picLocks noChangeAspect="1"/>
          </p:cNvPicPr>
          <p:nvPr/>
        </p:nvPicPr>
        <p:blipFill>
          <a:blip r:embed="rId3"/>
          <a:stretch>
            <a:fillRect/>
          </a:stretch>
        </p:blipFill>
        <p:spPr>
          <a:xfrm>
            <a:off x="127449" y="2055907"/>
            <a:ext cx="6101160" cy="3170294"/>
          </a:xfrm>
          <a:prstGeom prst="rect">
            <a:avLst/>
          </a:prstGeom>
        </p:spPr>
      </p:pic>
      <p:pic>
        <p:nvPicPr>
          <p:cNvPr id="7" name="Picture 6"/>
          <p:cNvPicPr>
            <a:picLocks noChangeAspect="1"/>
          </p:cNvPicPr>
          <p:nvPr/>
        </p:nvPicPr>
        <p:blipFill>
          <a:blip r:embed="rId4"/>
          <a:stretch>
            <a:fillRect/>
          </a:stretch>
        </p:blipFill>
        <p:spPr>
          <a:xfrm>
            <a:off x="6489318" y="2872292"/>
            <a:ext cx="5439445" cy="2251911"/>
          </a:xfrm>
          <a:prstGeom prst="rect">
            <a:avLst/>
          </a:prstGeom>
        </p:spPr>
      </p:pic>
      <p:sp>
        <p:nvSpPr>
          <p:cNvPr id="8" name="TextBox 7"/>
          <p:cNvSpPr txBox="1"/>
          <p:nvPr/>
        </p:nvSpPr>
        <p:spPr>
          <a:xfrm>
            <a:off x="1986149" y="5689617"/>
            <a:ext cx="8205848" cy="369332"/>
          </a:xfrm>
          <a:prstGeom prst="rect">
            <a:avLst/>
          </a:prstGeom>
          <a:solidFill>
            <a:schemeClr val="accent2"/>
          </a:solidFill>
        </p:spPr>
        <p:txBody>
          <a:bodyPr wrap="square" rtlCol="0">
            <a:spAutoFit/>
          </a:bodyPr>
          <a:lstStyle/>
          <a:p>
            <a:r>
              <a:rPr lang="en-US" b="1" dirty="0" smtClean="0"/>
              <a:t>Contract </a:t>
            </a:r>
            <a:r>
              <a:rPr lang="ro-RO" b="1" dirty="0" err="1"/>
              <a:t>î</a:t>
            </a:r>
            <a:r>
              <a:rPr lang="en-US" b="1" dirty="0" err="1" smtClean="0"/>
              <a:t>ncheiat</a:t>
            </a:r>
            <a:r>
              <a:rPr lang="en-US" b="1" dirty="0" smtClean="0"/>
              <a:t> </a:t>
            </a:r>
            <a:r>
              <a:rPr lang="en-US" b="1" dirty="0" err="1" smtClean="0"/>
              <a:t>pe</a:t>
            </a:r>
            <a:r>
              <a:rPr lang="en-US" b="1" dirty="0" smtClean="0"/>
              <a:t> </a:t>
            </a:r>
            <a:r>
              <a:rPr lang="en-US" b="1" dirty="0" err="1" smtClean="0"/>
              <a:t>aproximativ</a:t>
            </a:r>
            <a:r>
              <a:rPr lang="en-US" b="1" dirty="0" smtClean="0"/>
              <a:t> 55 % din </a:t>
            </a:r>
            <a:r>
              <a:rPr lang="en-US" b="1" dirty="0" err="1" smtClean="0"/>
              <a:t>suma</a:t>
            </a:r>
            <a:r>
              <a:rPr lang="en-US" b="1" dirty="0" smtClean="0"/>
              <a:t> </a:t>
            </a:r>
            <a:r>
              <a:rPr lang="en-US" b="1" dirty="0" err="1" smtClean="0"/>
              <a:t>solicitat</a:t>
            </a:r>
            <a:r>
              <a:rPr lang="ro-RO" b="1" dirty="0" smtClean="0"/>
              <a:t>ă</a:t>
            </a:r>
            <a:r>
              <a:rPr lang="en-US" b="1" dirty="0" smtClean="0"/>
              <a:t> </a:t>
            </a:r>
            <a:r>
              <a:rPr lang="ro-RO" b="1" dirty="0"/>
              <a:t>î</a:t>
            </a:r>
            <a:r>
              <a:rPr lang="en-US" b="1" dirty="0" smtClean="0"/>
              <a:t>n </a:t>
            </a:r>
            <a:r>
              <a:rPr lang="en-US" b="1" dirty="0" err="1" smtClean="0"/>
              <a:t>cererea</a:t>
            </a:r>
            <a:r>
              <a:rPr lang="en-US" b="1" dirty="0" smtClean="0"/>
              <a:t> de </a:t>
            </a:r>
            <a:r>
              <a:rPr lang="en-US" b="1" dirty="0" err="1" smtClean="0"/>
              <a:t>finan</a:t>
            </a:r>
            <a:r>
              <a:rPr lang="ro-RO" b="1" dirty="0" smtClean="0"/>
              <a:t>ț</a:t>
            </a:r>
            <a:r>
              <a:rPr lang="en-US" b="1" dirty="0" smtClean="0"/>
              <a:t>are.</a:t>
            </a:r>
            <a:endParaRPr lang="en-US" b="1" dirty="0"/>
          </a:p>
        </p:txBody>
      </p:sp>
      <p:sp>
        <p:nvSpPr>
          <p:cNvPr id="9" name="TextBox 8"/>
          <p:cNvSpPr txBox="1"/>
          <p:nvPr/>
        </p:nvSpPr>
        <p:spPr>
          <a:xfrm>
            <a:off x="651163" y="1297128"/>
            <a:ext cx="10889673" cy="646331"/>
          </a:xfrm>
          <a:prstGeom prst="rect">
            <a:avLst/>
          </a:prstGeom>
          <a:solidFill>
            <a:srgbClr val="FFFF00"/>
          </a:solidFill>
        </p:spPr>
        <p:txBody>
          <a:bodyPr wrap="square" rtlCol="0">
            <a:spAutoFit/>
          </a:bodyPr>
          <a:lstStyle/>
          <a:p>
            <a:pPr algn="ctr"/>
            <a:r>
              <a:rPr lang="en-US" b="1" dirty="0" err="1" smtClean="0"/>
              <a:t>Punctaj</a:t>
            </a:r>
            <a:r>
              <a:rPr lang="en-US" b="1" dirty="0" smtClean="0"/>
              <a:t> </a:t>
            </a:r>
            <a:r>
              <a:rPr lang="en-US" b="1" dirty="0" err="1" smtClean="0"/>
              <a:t>ob</a:t>
            </a:r>
            <a:r>
              <a:rPr lang="ro-RO" b="1" dirty="0"/>
              <a:t>ț</a:t>
            </a:r>
            <a:r>
              <a:rPr lang="en-US" b="1" dirty="0" err="1" smtClean="0"/>
              <a:t>inut</a:t>
            </a:r>
            <a:r>
              <a:rPr lang="en-US" b="1" dirty="0" smtClean="0"/>
              <a:t> la </a:t>
            </a:r>
            <a:r>
              <a:rPr lang="en-US" b="1" dirty="0" err="1" smtClean="0"/>
              <a:t>evaluare</a:t>
            </a:r>
            <a:r>
              <a:rPr lang="en-US" b="1" dirty="0" smtClean="0"/>
              <a:t>: 97,08; </a:t>
            </a:r>
            <a:r>
              <a:rPr lang="en-US" b="1" dirty="0" err="1" smtClean="0"/>
              <a:t>corespunde</a:t>
            </a:r>
            <a:r>
              <a:rPr lang="en-US" b="1" dirty="0" smtClean="0"/>
              <a:t> la 12 </a:t>
            </a:r>
            <a:r>
              <a:rPr lang="en-US" b="1" dirty="0" err="1" smtClean="0"/>
              <a:t>luni</a:t>
            </a:r>
            <a:r>
              <a:rPr lang="en-US" b="1" dirty="0" smtClean="0"/>
              <a:t> </a:t>
            </a:r>
            <a:r>
              <a:rPr lang="en-US" b="1" dirty="0" err="1" smtClean="0"/>
              <a:t>finan</a:t>
            </a:r>
            <a:r>
              <a:rPr lang="ro-RO" b="1" dirty="0" smtClean="0"/>
              <a:t>ț</a:t>
            </a:r>
            <a:r>
              <a:rPr lang="en-US" b="1" dirty="0" smtClean="0"/>
              <a:t>are conform </a:t>
            </a:r>
            <a:r>
              <a:rPr lang="en-US" b="1" dirty="0" err="1" smtClean="0"/>
              <a:t>standardelor</a:t>
            </a:r>
            <a:r>
              <a:rPr lang="en-US" b="1" dirty="0" smtClean="0"/>
              <a:t> de cost din  HG 1405/2022 (</a:t>
            </a:r>
            <a:r>
              <a:rPr lang="en-US" b="1" dirty="0" err="1" smtClean="0"/>
              <a:t>suma</a:t>
            </a:r>
            <a:r>
              <a:rPr lang="en-US" b="1" dirty="0" smtClean="0"/>
              <a:t> </a:t>
            </a:r>
            <a:r>
              <a:rPr lang="en-US" b="1" dirty="0" err="1" smtClean="0"/>
              <a:t>solicitat</a:t>
            </a:r>
            <a:r>
              <a:rPr lang="ro-RO" b="1" dirty="0" smtClean="0"/>
              <a:t>ă </a:t>
            </a:r>
            <a:r>
              <a:rPr lang="ro-RO" b="1" dirty="0"/>
              <a:t>î</a:t>
            </a:r>
            <a:r>
              <a:rPr lang="en-US" b="1" dirty="0" smtClean="0"/>
              <a:t>n </a:t>
            </a:r>
            <a:r>
              <a:rPr lang="en-US" b="1" dirty="0" err="1" smtClean="0"/>
              <a:t>cererea</a:t>
            </a:r>
            <a:r>
              <a:rPr lang="en-US" b="1" dirty="0" smtClean="0"/>
              <a:t> de </a:t>
            </a:r>
            <a:r>
              <a:rPr lang="en-US" b="1" dirty="0" err="1" smtClean="0"/>
              <a:t>finan</a:t>
            </a:r>
            <a:r>
              <a:rPr lang="ro-RO" b="1" dirty="0" smtClean="0"/>
              <a:t>ț</a:t>
            </a:r>
            <a:r>
              <a:rPr lang="en-US" b="1" dirty="0" smtClean="0"/>
              <a:t>are)</a:t>
            </a:r>
            <a:endParaRPr lang="en-US" b="1" dirty="0"/>
          </a:p>
        </p:txBody>
      </p:sp>
    </p:spTree>
    <p:extLst>
      <p:ext uri="{BB962C8B-B14F-4D97-AF65-F5344CB8AC3E}">
        <p14:creationId xmlns:p14="http://schemas.microsoft.com/office/powerpoint/2010/main" val="4277189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TextBox 5"/>
          <p:cNvSpPr txBox="1"/>
          <p:nvPr/>
        </p:nvSpPr>
        <p:spPr>
          <a:xfrm>
            <a:off x="4436423" y="1161592"/>
            <a:ext cx="3319153" cy="307777"/>
          </a:xfrm>
          <a:prstGeom prst="rect">
            <a:avLst/>
          </a:prstGeom>
          <a:noFill/>
        </p:spPr>
        <p:txBody>
          <a:bodyPr wrap="square" rtlCol="0">
            <a:spAutoFit/>
          </a:bodyPr>
          <a:lstStyle/>
          <a:p>
            <a:r>
              <a:rPr lang="en-US" sz="1400" b="1" dirty="0" smtClean="0"/>
              <a:t>Schema de </a:t>
            </a:r>
            <a:r>
              <a:rPr lang="en-US" sz="1400" b="1" dirty="0" err="1" smtClean="0"/>
              <a:t>realizare</a:t>
            </a:r>
            <a:r>
              <a:rPr lang="en-US" sz="1400" b="1" dirty="0" smtClean="0"/>
              <a:t> </a:t>
            </a:r>
            <a:r>
              <a:rPr lang="en-US" sz="1400" b="1" dirty="0" err="1" smtClean="0"/>
              <a:t>pentru</a:t>
            </a:r>
            <a:r>
              <a:rPr lang="en-US" sz="1400" b="1" dirty="0" smtClean="0"/>
              <a:t> 2023</a:t>
            </a:r>
            <a:endParaRPr lang="en-US" sz="1400" b="1" dirty="0"/>
          </a:p>
        </p:txBody>
      </p:sp>
      <p:graphicFrame>
        <p:nvGraphicFramePr>
          <p:cNvPr id="9" name="Table 8"/>
          <p:cNvGraphicFramePr>
            <a:graphicFrameLocks noGrp="1"/>
          </p:cNvGraphicFramePr>
          <p:nvPr>
            <p:extLst>
              <p:ext uri="{D42A27DB-BD31-4B8C-83A1-F6EECF244321}">
                <p14:modId xmlns:p14="http://schemas.microsoft.com/office/powerpoint/2010/main" val="12476540"/>
              </p:ext>
            </p:extLst>
          </p:nvPr>
        </p:nvGraphicFramePr>
        <p:xfrm>
          <a:off x="163286" y="1402672"/>
          <a:ext cx="11851574" cy="5020376"/>
        </p:xfrm>
        <a:graphic>
          <a:graphicData uri="http://schemas.openxmlformats.org/drawingml/2006/table">
            <a:tbl>
              <a:tblPr firstRow="1" firstCol="1" bandRow="1">
                <a:tableStyleId>{5C22544A-7EE6-4342-B048-85BDC9FD1C3A}</a:tableStyleId>
              </a:tblPr>
              <a:tblGrid>
                <a:gridCol w="371105">
                  <a:extLst>
                    <a:ext uri="{9D8B030D-6E8A-4147-A177-3AD203B41FA5}">
                      <a16:colId xmlns:a16="http://schemas.microsoft.com/office/drawing/2014/main" val="1246261045"/>
                    </a:ext>
                  </a:extLst>
                </a:gridCol>
                <a:gridCol w="593766">
                  <a:extLst>
                    <a:ext uri="{9D8B030D-6E8A-4147-A177-3AD203B41FA5}">
                      <a16:colId xmlns:a16="http://schemas.microsoft.com/office/drawing/2014/main" val="593773213"/>
                    </a:ext>
                  </a:extLst>
                </a:gridCol>
                <a:gridCol w="10886703">
                  <a:extLst>
                    <a:ext uri="{9D8B030D-6E8A-4147-A177-3AD203B41FA5}">
                      <a16:colId xmlns:a16="http://schemas.microsoft.com/office/drawing/2014/main" val="3429008163"/>
                    </a:ext>
                  </a:extLst>
                </a:gridCol>
              </a:tblGrid>
              <a:tr h="34333">
                <a:tc>
                  <a:txBody>
                    <a:bodyPr/>
                    <a:lstStyle/>
                    <a:p>
                      <a:pPr marL="0" marR="0">
                        <a:spcBef>
                          <a:spcPts val="0"/>
                        </a:spcBef>
                        <a:spcAft>
                          <a:spcPts val="0"/>
                        </a:spcAft>
                      </a:pPr>
                      <a:r>
                        <a:rPr lang="ro-RO" sz="800">
                          <a:effectLst/>
                        </a:rPr>
                        <a:t>Nr. crt.</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Cod proiect</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Nr. şi denumire faze de execuţie </a:t>
                      </a:r>
                      <a:endParaRPr lang="en-US" sz="80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1204703223"/>
                  </a:ext>
                </a:extLst>
              </a:tr>
              <a:tr h="103000">
                <a:tc>
                  <a:txBody>
                    <a:bodyPr/>
                    <a:lstStyle/>
                    <a:p>
                      <a:pPr marL="0" marR="0">
                        <a:spcBef>
                          <a:spcPts val="0"/>
                        </a:spcBef>
                        <a:spcAft>
                          <a:spcPts val="0"/>
                        </a:spcAft>
                      </a:pPr>
                      <a:r>
                        <a:rPr lang="ro-RO" sz="800">
                          <a:effectLst/>
                        </a:rPr>
                        <a:t> </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b="1" dirty="0">
                          <a:effectLst/>
                        </a:rPr>
                        <a:t>PN23080101</a:t>
                      </a:r>
                      <a:endParaRPr lang="en-US" sz="800" b="1" dirty="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b="1" dirty="0">
                          <a:effectLst/>
                        </a:rPr>
                        <a:t>Materiale avansate nanostructurate și straturi subțiri pentru aplicații în </a:t>
                      </a:r>
                      <a:r>
                        <a:rPr lang="ro-RO" sz="800" b="1" dirty="0" smtClean="0">
                          <a:effectLst/>
                        </a:rPr>
                        <a:t>sănătate</a:t>
                      </a:r>
                      <a:r>
                        <a:rPr lang="ro-RO" sz="800" b="1" dirty="0">
                          <a:effectLst/>
                        </a:rPr>
                        <a:t>, bio-senzori, combaterea poluării și a schimbărilor climatice</a:t>
                      </a:r>
                      <a:endParaRPr lang="en-US" sz="800" b="1"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164282972"/>
                  </a:ext>
                </a:extLst>
              </a:tr>
              <a:tr h="103000">
                <a:tc>
                  <a:txBody>
                    <a:bodyPr/>
                    <a:lstStyle/>
                    <a:p>
                      <a:pPr marL="0" marR="0">
                        <a:spcBef>
                          <a:spcPts val="0"/>
                        </a:spcBef>
                        <a:spcAft>
                          <a:spcPts val="0"/>
                        </a:spcAft>
                      </a:pPr>
                      <a:r>
                        <a:rPr lang="ro-RO" sz="800">
                          <a:effectLst/>
                        </a:rPr>
                        <a:t>1</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1A</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 1.1.2.Optimizarea procesului de fabricare a straturilor de grafenă                                                                                     </a:t>
                      </a:r>
                      <a:r>
                        <a:rPr lang="en-US" sz="800" dirty="0" smtClean="0">
                          <a:effectLst/>
                        </a:rPr>
                        <a:t>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2374177138"/>
                  </a:ext>
                </a:extLst>
              </a:tr>
              <a:tr h="103000">
                <a:tc>
                  <a:txBody>
                    <a:bodyPr/>
                    <a:lstStyle/>
                    <a:p>
                      <a:pPr marL="0" marR="0">
                        <a:spcBef>
                          <a:spcPts val="0"/>
                        </a:spcBef>
                        <a:spcAft>
                          <a:spcPts val="0"/>
                        </a:spcAft>
                      </a:pPr>
                      <a:r>
                        <a:rPr lang="ro-RO" sz="800" dirty="0">
                          <a:effectLst/>
                        </a:rPr>
                        <a:t>2</a:t>
                      </a:r>
                      <a:endParaRPr lang="en-US" sz="800" dirty="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Faza 1B</a:t>
                      </a:r>
                      <a:endParaRPr lang="en-US" sz="800" dirty="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 1.1.2.Optimizarea procesului de fabricare a straturilor de grafenă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4229503731"/>
                  </a:ext>
                </a:extLst>
              </a:tr>
              <a:tr h="137334">
                <a:tc>
                  <a:txBody>
                    <a:bodyPr/>
                    <a:lstStyle/>
                    <a:p>
                      <a:pPr marL="0" marR="0">
                        <a:spcBef>
                          <a:spcPts val="0"/>
                        </a:spcBef>
                        <a:spcAft>
                          <a:spcPts val="0"/>
                        </a:spcAft>
                      </a:pPr>
                      <a:r>
                        <a:rPr lang="ro-RO" sz="800">
                          <a:effectLst/>
                        </a:rPr>
                        <a:t>3</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2A</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 1.2.1. Realizarea unui sistem dinamic de mixare a gazelor (SMG), complet computerizat, dedicat pentru testarea concentrațiilor de acetonă în domeniul medical.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1755411184"/>
                  </a:ext>
                </a:extLst>
              </a:tr>
              <a:tr h="137334">
                <a:tc>
                  <a:txBody>
                    <a:bodyPr/>
                    <a:lstStyle/>
                    <a:p>
                      <a:pPr marL="0" marR="0">
                        <a:spcBef>
                          <a:spcPts val="0"/>
                        </a:spcBef>
                        <a:spcAft>
                          <a:spcPts val="0"/>
                        </a:spcAft>
                      </a:pPr>
                      <a:r>
                        <a:rPr lang="ro-RO" sz="800">
                          <a:effectLst/>
                        </a:rPr>
                        <a:t>4</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2B</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 1.2.1. Realizarea unui sistem dinamic de mixare a gazelor (SMG), complet computerizat, dedicat pentru testarea concentrațiilor de acetonă în domeniul medical.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1757899639"/>
                  </a:ext>
                </a:extLst>
              </a:tr>
              <a:tr h="114445">
                <a:tc>
                  <a:txBody>
                    <a:bodyPr/>
                    <a:lstStyle/>
                    <a:p>
                      <a:pPr marL="0" marR="0">
                        <a:spcBef>
                          <a:spcPts val="0"/>
                        </a:spcBef>
                        <a:spcAft>
                          <a:spcPts val="0"/>
                        </a:spcAft>
                      </a:pPr>
                      <a:r>
                        <a:rPr lang="ro-RO" sz="800">
                          <a:effectLst/>
                        </a:rPr>
                        <a:t>5</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3A</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 1.5.1. Materiale compozite nanoparticulă-gel cu proprietăți fotocatalitice și magnetice pentru aplicații biomedicale.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1596527168"/>
                  </a:ext>
                </a:extLst>
              </a:tr>
              <a:tr h="103000">
                <a:tc>
                  <a:txBody>
                    <a:bodyPr/>
                    <a:lstStyle/>
                    <a:p>
                      <a:pPr marL="0" marR="0">
                        <a:spcBef>
                          <a:spcPts val="0"/>
                        </a:spcBef>
                        <a:spcAft>
                          <a:spcPts val="0"/>
                        </a:spcAft>
                      </a:pPr>
                      <a:r>
                        <a:rPr lang="ro-RO" sz="800">
                          <a:effectLst/>
                        </a:rPr>
                        <a:t>6</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3B</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 1.5.1. Materiale compozite nanoparticulă-gel cu proprietăți fotocatalitice și magnetice pentru aplicații biomedicale.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2100732847"/>
                  </a:ext>
                </a:extLst>
              </a:tr>
              <a:tr h="206001">
                <a:tc>
                  <a:txBody>
                    <a:bodyPr/>
                    <a:lstStyle/>
                    <a:p>
                      <a:pPr marL="0" marR="0">
                        <a:spcBef>
                          <a:spcPts val="0"/>
                        </a:spcBef>
                        <a:spcAft>
                          <a:spcPts val="0"/>
                        </a:spcAft>
                      </a:pPr>
                      <a:r>
                        <a:rPr lang="ro-RO" sz="800">
                          <a:effectLst/>
                        </a:rPr>
                        <a:t>7</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4A</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 1.6.1. Prepararea şi testarea multi-parametrică a materialelor sursă pe bază de fosfați de calciu, sticle și ceramici piezoelectrice pe bază de titanat de bariu simple sau dopate cu ioni terapeutici. Identificarea de biomateriale ceramice adecvate fabricării de scaffold-uri.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3552856466"/>
                  </a:ext>
                </a:extLst>
              </a:tr>
              <a:tr h="206001">
                <a:tc>
                  <a:txBody>
                    <a:bodyPr/>
                    <a:lstStyle/>
                    <a:p>
                      <a:pPr marL="0" marR="0">
                        <a:spcBef>
                          <a:spcPts val="0"/>
                        </a:spcBef>
                        <a:spcAft>
                          <a:spcPts val="0"/>
                        </a:spcAft>
                      </a:pPr>
                      <a:r>
                        <a:rPr lang="ro-RO" sz="800">
                          <a:effectLst/>
                        </a:rPr>
                        <a:t>8</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4B</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 1.6.1. Prepararea şi testarea multi-parametrică a materialelor sursă pe bază de fosfați de calciu, sticle și ceramici piezoelectrice pe bază de titanat de bariu simple sau dopate cu ioni terapeutici. Identificarea de biomateriale ceramice adecvate fabricării de scaffold-uri.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3618442393"/>
                  </a:ext>
                </a:extLst>
              </a:tr>
              <a:tr h="137334">
                <a:tc>
                  <a:txBody>
                    <a:bodyPr/>
                    <a:lstStyle/>
                    <a:p>
                      <a:pPr marL="0" marR="0">
                        <a:spcBef>
                          <a:spcPts val="0"/>
                        </a:spcBef>
                        <a:spcAft>
                          <a:spcPts val="0"/>
                        </a:spcAft>
                      </a:pPr>
                      <a:r>
                        <a:rPr lang="ro-RO" sz="800">
                          <a:effectLst/>
                        </a:rPr>
                        <a:t>9</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5</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 1.11.1. Sinteza și caracterizarea morfo-structurală a nano-sistemului SnO2 - MnxOy în corelare cu potențialul senzitiv pentru gaze cu efect de seră.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1190127845"/>
                  </a:ext>
                </a:extLst>
              </a:tr>
              <a:tr h="103000">
                <a:tc>
                  <a:txBody>
                    <a:bodyPr/>
                    <a:lstStyle/>
                    <a:p>
                      <a:pPr marL="0" marR="0">
                        <a:spcBef>
                          <a:spcPts val="0"/>
                        </a:spcBef>
                        <a:spcAft>
                          <a:spcPts val="0"/>
                        </a:spcAft>
                      </a:pPr>
                      <a:r>
                        <a:rPr lang="ro-RO" sz="800" b="1" dirty="0">
                          <a:effectLst/>
                        </a:rPr>
                        <a:t> </a:t>
                      </a:r>
                      <a:endParaRPr lang="en-US" sz="800" b="1" dirty="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b="1" dirty="0">
                          <a:effectLst/>
                        </a:rPr>
                        <a:t>PN23080202</a:t>
                      </a:r>
                      <a:endParaRPr lang="en-US" sz="800" b="1" dirty="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b="1" dirty="0">
                          <a:effectLst/>
                        </a:rPr>
                        <a:t>Noi </a:t>
                      </a:r>
                      <a:r>
                        <a:rPr lang="ro-RO" sz="800" b="1" dirty="0" smtClean="0">
                          <a:effectLst/>
                        </a:rPr>
                        <a:t>dezvoltări </a:t>
                      </a:r>
                      <a:r>
                        <a:rPr lang="ro-RO" sz="800" b="1" dirty="0">
                          <a:effectLst/>
                        </a:rPr>
                        <a:t>î</a:t>
                      </a:r>
                      <a:r>
                        <a:rPr lang="ro-RO" sz="800" b="1" dirty="0" smtClean="0">
                          <a:effectLst/>
                        </a:rPr>
                        <a:t>n </a:t>
                      </a:r>
                      <a:r>
                        <a:rPr lang="ro-RO" sz="800" b="1" dirty="0">
                          <a:effectLst/>
                        </a:rPr>
                        <a:t>domeniul materialelor </a:t>
                      </a:r>
                      <a:r>
                        <a:rPr lang="ro-RO" sz="800" b="1" dirty="0" smtClean="0">
                          <a:effectLst/>
                        </a:rPr>
                        <a:t>funcționale </a:t>
                      </a:r>
                      <a:r>
                        <a:rPr lang="ro-RO" sz="800" b="1" dirty="0">
                          <a:effectLst/>
                        </a:rPr>
                        <a:t>pentru </a:t>
                      </a:r>
                      <a:r>
                        <a:rPr lang="ro-RO" sz="800" b="1" dirty="0" smtClean="0">
                          <a:effectLst/>
                        </a:rPr>
                        <a:t>aplicații de</a:t>
                      </a:r>
                      <a:r>
                        <a:rPr lang="ro-RO" sz="800" b="1" baseline="0" dirty="0" smtClean="0">
                          <a:effectLst/>
                        </a:rPr>
                        <a:t> î</a:t>
                      </a:r>
                      <a:r>
                        <a:rPr lang="ro-RO" sz="800" b="1" dirty="0" smtClean="0">
                          <a:effectLst/>
                        </a:rPr>
                        <a:t>naltă </a:t>
                      </a:r>
                      <a:r>
                        <a:rPr lang="ro-RO" sz="800" b="1" dirty="0">
                          <a:effectLst/>
                        </a:rPr>
                        <a:t>tehnologie (</a:t>
                      </a:r>
                      <a:r>
                        <a:rPr lang="ro-RO" sz="800" b="1" dirty="0" smtClean="0">
                          <a:effectLst/>
                        </a:rPr>
                        <a:t>electronică, optoelectronică, senzoristică)</a:t>
                      </a:r>
                      <a:endParaRPr lang="en-US" sz="800" b="1"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1529663125"/>
                  </a:ext>
                </a:extLst>
              </a:tr>
              <a:tr h="103000">
                <a:tc>
                  <a:txBody>
                    <a:bodyPr/>
                    <a:lstStyle/>
                    <a:p>
                      <a:pPr marL="0" marR="0">
                        <a:spcBef>
                          <a:spcPts val="0"/>
                        </a:spcBef>
                        <a:spcAft>
                          <a:spcPts val="0"/>
                        </a:spcAft>
                      </a:pPr>
                      <a:r>
                        <a:rPr lang="ro-RO" sz="800">
                          <a:effectLst/>
                        </a:rPr>
                        <a:t>10</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1A</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F2.1.1. Sinteza de noi materiale și heterostructuri feroelectrice și multiferoice.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1804329247"/>
                  </a:ext>
                </a:extLst>
              </a:tr>
              <a:tr h="103000">
                <a:tc>
                  <a:txBody>
                    <a:bodyPr/>
                    <a:lstStyle/>
                    <a:p>
                      <a:pPr marL="0" marR="0">
                        <a:spcBef>
                          <a:spcPts val="0"/>
                        </a:spcBef>
                        <a:spcAft>
                          <a:spcPts val="0"/>
                        </a:spcAft>
                      </a:pPr>
                      <a:r>
                        <a:rPr lang="ro-RO" sz="800">
                          <a:effectLst/>
                        </a:rPr>
                        <a:t>11</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1B</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F2.1.1. Sinteza de noi materiale și heterostructuri feroelectrice și multiferoice.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386683752"/>
                  </a:ext>
                </a:extLst>
              </a:tr>
              <a:tr h="103000">
                <a:tc>
                  <a:txBody>
                    <a:bodyPr/>
                    <a:lstStyle/>
                    <a:p>
                      <a:pPr marL="0" marR="0">
                        <a:spcBef>
                          <a:spcPts val="0"/>
                        </a:spcBef>
                        <a:spcAft>
                          <a:spcPts val="0"/>
                        </a:spcAft>
                      </a:pPr>
                      <a:r>
                        <a:rPr lang="ro-RO" sz="800">
                          <a:effectLst/>
                        </a:rPr>
                        <a:t>12</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2A</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F2.3.1. Proprietăți de transport ale stărilor topologice de dimensionalitate redusă.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2687966468"/>
                  </a:ext>
                </a:extLst>
              </a:tr>
              <a:tr h="103000">
                <a:tc>
                  <a:txBody>
                    <a:bodyPr/>
                    <a:lstStyle/>
                    <a:p>
                      <a:pPr marL="0" marR="0">
                        <a:spcBef>
                          <a:spcPts val="0"/>
                        </a:spcBef>
                        <a:spcAft>
                          <a:spcPts val="0"/>
                        </a:spcAft>
                      </a:pPr>
                      <a:r>
                        <a:rPr lang="ro-RO" sz="800">
                          <a:effectLst/>
                        </a:rPr>
                        <a:t>13</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2B</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F2.3.1. Proprietăți de transport ale stărilor topologice de dimensionalitate redusă.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1462425714"/>
                  </a:ext>
                </a:extLst>
              </a:tr>
              <a:tr h="103000">
                <a:tc>
                  <a:txBody>
                    <a:bodyPr/>
                    <a:lstStyle/>
                    <a:p>
                      <a:pPr marL="0" marR="0">
                        <a:spcBef>
                          <a:spcPts val="0"/>
                        </a:spcBef>
                        <a:spcAft>
                          <a:spcPts val="0"/>
                        </a:spcAft>
                      </a:pPr>
                      <a:r>
                        <a:rPr lang="ro-RO" sz="800">
                          <a:effectLst/>
                        </a:rPr>
                        <a:t>14</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3A</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F2.5.1. Prepararea și caracterizarea structurală și morfologică de monocristale.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3437636373"/>
                  </a:ext>
                </a:extLst>
              </a:tr>
              <a:tr h="103000">
                <a:tc>
                  <a:txBody>
                    <a:bodyPr/>
                    <a:lstStyle/>
                    <a:p>
                      <a:pPr marL="0" marR="0">
                        <a:spcBef>
                          <a:spcPts val="0"/>
                        </a:spcBef>
                        <a:spcAft>
                          <a:spcPts val="0"/>
                        </a:spcAft>
                      </a:pPr>
                      <a:r>
                        <a:rPr lang="ro-RO" sz="800">
                          <a:effectLst/>
                        </a:rPr>
                        <a:t>15</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3B</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F2.5.1. Prepararea și caracterizarea structurală și morfologică de monocristale.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202800751"/>
                  </a:ext>
                </a:extLst>
              </a:tr>
              <a:tr h="103000">
                <a:tc>
                  <a:txBody>
                    <a:bodyPr/>
                    <a:lstStyle/>
                    <a:p>
                      <a:pPr marL="0" marR="0">
                        <a:spcBef>
                          <a:spcPts val="0"/>
                        </a:spcBef>
                        <a:spcAft>
                          <a:spcPts val="0"/>
                        </a:spcAft>
                      </a:pPr>
                      <a:r>
                        <a:rPr lang="ro-RO" sz="800">
                          <a:effectLst/>
                        </a:rPr>
                        <a:t>16</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4A</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F2.8.1. Aliaje intermetalice cu memoria formei pentru refrigerare magnetică, senzoristică și actuație.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469608702"/>
                  </a:ext>
                </a:extLst>
              </a:tr>
              <a:tr h="103000">
                <a:tc>
                  <a:txBody>
                    <a:bodyPr/>
                    <a:lstStyle/>
                    <a:p>
                      <a:pPr marL="0" marR="0">
                        <a:spcBef>
                          <a:spcPts val="0"/>
                        </a:spcBef>
                        <a:spcAft>
                          <a:spcPts val="0"/>
                        </a:spcAft>
                      </a:pPr>
                      <a:r>
                        <a:rPr lang="ro-RO" sz="800">
                          <a:effectLst/>
                        </a:rPr>
                        <a:t>17</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4B</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F2.8.1. Aliaje intermetalice cu memoria formei pentru refrigerare magnetică, senzoristică și actuație.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2259540696"/>
                  </a:ext>
                </a:extLst>
              </a:tr>
              <a:tr h="103000">
                <a:tc>
                  <a:txBody>
                    <a:bodyPr/>
                    <a:lstStyle/>
                    <a:p>
                      <a:pPr marL="0" marR="0">
                        <a:spcBef>
                          <a:spcPts val="0"/>
                        </a:spcBef>
                        <a:spcAft>
                          <a:spcPts val="0"/>
                        </a:spcAft>
                      </a:pPr>
                      <a:r>
                        <a:rPr lang="ro-RO" sz="800">
                          <a:effectLst/>
                        </a:rPr>
                        <a:t>18</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5A</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F2.10.1. Obținerea, testarea și caracterizarea de probe test cu proprietăți fotoelectrice optime.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832296124"/>
                  </a:ext>
                </a:extLst>
              </a:tr>
              <a:tr h="103000">
                <a:tc>
                  <a:txBody>
                    <a:bodyPr/>
                    <a:lstStyle/>
                    <a:p>
                      <a:pPr marL="0" marR="0">
                        <a:spcBef>
                          <a:spcPts val="0"/>
                        </a:spcBef>
                        <a:spcAft>
                          <a:spcPts val="0"/>
                        </a:spcAft>
                      </a:pPr>
                      <a:r>
                        <a:rPr lang="ro-RO" sz="800">
                          <a:effectLst/>
                        </a:rPr>
                        <a:t>19</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5B</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F2.10.1. Obținerea, testarea și caracterizarea de probe test cu proprietăți fotoelectrice optime.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2671088552"/>
                  </a:ext>
                </a:extLst>
              </a:tr>
              <a:tr h="142184">
                <a:tc>
                  <a:txBody>
                    <a:bodyPr/>
                    <a:lstStyle/>
                    <a:p>
                      <a:pPr marL="0" marR="0">
                        <a:spcBef>
                          <a:spcPts val="0"/>
                        </a:spcBef>
                        <a:spcAft>
                          <a:spcPts val="0"/>
                        </a:spcAft>
                      </a:pPr>
                      <a:r>
                        <a:rPr lang="ro-RO" sz="800">
                          <a:effectLst/>
                        </a:rPr>
                        <a:t>20</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6</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F2.11.1. Simularea teoretică privind caracteristicile optice și electronice ale nanocristalelor de perovskitilor hibrizi de tip organic/anorganic. Sinteza și caracterizarea nanocristalelor pe bază de perovskiți hibrizi.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3411127148"/>
                  </a:ext>
                </a:extLst>
              </a:tr>
              <a:tr h="103000">
                <a:tc>
                  <a:txBody>
                    <a:bodyPr/>
                    <a:lstStyle/>
                    <a:p>
                      <a:pPr marL="0" marR="0">
                        <a:spcBef>
                          <a:spcPts val="0"/>
                        </a:spcBef>
                        <a:spcAft>
                          <a:spcPts val="0"/>
                        </a:spcAft>
                      </a:pPr>
                      <a:r>
                        <a:rPr lang="ro-RO" sz="800">
                          <a:effectLst/>
                        </a:rPr>
                        <a:t>21</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7</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F2.6.1.(partea 1) Studiul potențialului de fixare și a liniei de topire a sistemului de vortexuri în monocristale supraconductoare de CaKFe</a:t>
                      </a:r>
                      <a:r>
                        <a:rPr lang="ro-RO" sz="800" baseline="-25000">
                          <a:effectLst/>
                        </a:rPr>
                        <a:t>4</a:t>
                      </a:r>
                      <a:r>
                        <a:rPr lang="ro-RO" sz="800">
                          <a:effectLst/>
                        </a:rPr>
                        <a:t>As</a:t>
                      </a:r>
                      <a:r>
                        <a:rPr lang="ro-RO" sz="800" baseline="-25000">
                          <a:effectLst/>
                        </a:rPr>
                        <a:t>4</a:t>
                      </a:r>
                      <a:r>
                        <a:rPr lang="ro-RO" sz="800">
                          <a:effectLst/>
                        </a:rPr>
                        <a:t>. (A. Crișan)</a:t>
                      </a:r>
                      <a:endParaRPr lang="en-US" sz="80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2399378565"/>
                  </a:ext>
                </a:extLst>
              </a:tr>
              <a:tr h="68667">
                <a:tc>
                  <a:txBody>
                    <a:bodyPr/>
                    <a:lstStyle/>
                    <a:p>
                      <a:pPr marL="0" marR="0">
                        <a:spcBef>
                          <a:spcPts val="0"/>
                        </a:spcBef>
                        <a:spcAft>
                          <a:spcPts val="0"/>
                        </a:spcAft>
                      </a:pPr>
                      <a:r>
                        <a:rPr lang="ro-RO" sz="800">
                          <a:effectLst/>
                        </a:rPr>
                        <a:t> </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b="1" dirty="0">
                          <a:effectLst/>
                        </a:rPr>
                        <a:t>PN23080303</a:t>
                      </a:r>
                      <a:endParaRPr lang="en-US" sz="800" b="1" dirty="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b="1" dirty="0">
                          <a:effectLst/>
                        </a:rPr>
                        <a:t>Noi formule, arhitecturi și soluții pentru surse regenerabile de energie și stocarea energiei sub diverse forme</a:t>
                      </a:r>
                      <a:endParaRPr lang="en-US" sz="800" b="1"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3766274301"/>
                  </a:ext>
                </a:extLst>
              </a:tr>
              <a:tr h="137334">
                <a:tc>
                  <a:txBody>
                    <a:bodyPr/>
                    <a:lstStyle/>
                    <a:p>
                      <a:pPr marL="0" marR="0">
                        <a:spcBef>
                          <a:spcPts val="0"/>
                        </a:spcBef>
                        <a:spcAft>
                          <a:spcPts val="0"/>
                        </a:spcAft>
                      </a:pPr>
                      <a:r>
                        <a:rPr lang="ro-RO" sz="800">
                          <a:effectLst/>
                        </a:rPr>
                        <a:t>22</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1A</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F3.2.1. Realizarea tehnologiei de producere, elaborarea rețetelor de sinteză și caracterizarea de nanoparticule Cu2Zn1-xFexSnS4. Obținere de pelicule și celule test fotovoltaice.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2312626283"/>
                  </a:ext>
                </a:extLst>
              </a:tr>
              <a:tr h="137334">
                <a:tc>
                  <a:txBody>
                    <a:bodyPr/>
                    <a:lstStyle/>
                    <a:p>
                      <a:pPr marL="0" marR="0">
                        <a:spcBef>
                          <a:spcPts val="0"/>
                        </a:spcBef>
                        <a:spcAft>
                          <a:spcPts val="0"/>
                        </a:spcAft>
                      </a:pPr>
                      <a:r>
                        <a:rPr lang="ro-RO" sz="800">
                          <a:effectLst/>
                        </a:rPr>
                        <a:t>23</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1B </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F3.2.1. Realizarea tehnologiei de producere, elaborarea rețetelor de sinteză și caracterizarea de nanoparticule Cu2Zn1-xFexSnS4. Obținere de pelicule și celule test fotovoltaice.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2286250568"/>
                  </a:ext>
                </a:extLst>
              </a:tr>
              <a:tr h="137334">
                <a:tc>
                  <a:txBody>
                    <a:bodyPr/>
                    <a:lstStyle/>
                    <a:p>
                      <a:pPr marL="0" marR="0">
                        <a:spcBef>
                          <a:spcPts val="0"/>
                        </a:spcBef>
                        <a:spcAft>
                          <a:spcPts val="0"/>
                        </a:spcAft>
                      </a:pPr>
                      <a:r>
                        <a:rPr lang="ro-RO" sz="800">
                          <a:effectLst/>
                        </a:rPr>
                        <a:t>24</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2A</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smtClean="0">
                          <a:effectLst/>
                        </a:rPr>
                        <a:t>F3.9.1. Nanomateriale stocatoare de hidrogen cu conținut ridicat de H2 si proprietăți stocatoare optimizate bazate pe amestecuri de hidruri complexe.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2891848916"/>
                  </a:ext>
                </a:extLst>
              </a:tr>
              <a:tr h="137334">
                <a:tc>
                  <a:txBody>
                    <a:bodyPr/>
                    <a:lstStyle/>
                    <a:p>
                      <a:pPr marL="0" marR="0">
                        <a:spcBef>
                          <a:spcPts val="0"/>
                        </a:spcBef>
                        <a:spcAft>
                          <a:spcPts val="0"/>
                        </a:spcAft>
                      </a:pPr>
                      <a:r>
                        <a:rPr lang="ro-RO" sz="800">
                          <a:effectLst/>
                        </a:rPr>
                        <a:t>25</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2B</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smtClean="0">
                          <a:effectLst/>
                        </a:rPr>
                        <a:t>F3.9.1. Nanomateriale stocatoare de hidrogen cu conținut ridicat de H2 si proprietăți stocatoare optimizate bazate pe amestecuri de hidruri complexe.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50920430"/>
                  </a:ext>
                </a:extLst>
              </a:tr>
              <a:tr h="103000">
                <a:tc>
                  <a:txBody>
                    <a:bodyPr/>
                    <a:lstStyle/>
                    <a:p>
                      <a:pPr marL="0" marR="0">
                        <a:spcBef>
                          <a:spcPts val="0"/>
                        </a:spcBef>
                        <a:spcAft>
                          <a:spcPts val="0"/>
                        </a:spcAft>
                      </a:pPr>
                      <a:r>
                        <a:rPr lang="ro-RO" sz="800">
                          <a:effectLst/>
                        </a:rPr>
                        <a:t>26</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3A</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F3.8.1 Sinteza </a:t>
                      </a:r>
                      <a:r>
                        <a:rPr lang="ro-RO" sz="800" dirty="0" smtClean="0">
                          <a:effectLst/>
                        </a:rPr>
                        <a:t>și proprietățile </a:t>
                      </a:r>
                      <a:r>
                        <a:rPr lang="ro-RO" sz="800" dirty="0">
                          <a:effectLst/>
                        </a:rPr>
                        <a:t>fizico-electrochimice ale compozitelor de tip polimer conductor/ </a:t>
                      </a:r>
                      <a:r>
                        <a:rPr lang="ro-RO" sz="800" dirty="0" smtClean="0">
                          <a:effectLst/>
                        </a:rPr>
                        <a:t>grafenă </a:t>
                      </a:r>
                      <a:r>
                        <a:rPr lang="ro-RO" sz="800" dirty="0">
                          <a:effectLst/>
                        </a:rPr>
                        <a:t>.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790037536"/>
                  </a:ext>
                </a:extLst>
              </a:tr>
              <a:tr h="103000">
                <a:tc>
                  <a:txBody>
                    <a:bodyPr/>
                    <a:lstStyle/>
                    <a:p>
                      <a:pPr marL="0" marR="0">
                        <a:spcBef>
                          <a:spcPts val="0"/>
                        </a:spcBef>
                        <a:spcAft>
                          <a:spcPts val="0"/>
                        </a:spcAft>
                      </a:pPr>
                      <a:r>
                        <a:rPr lang="ro-RO" sz="800">
                          <a:effectLst/>
                        </a:rPr>
                        <a:t>27</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3B</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F3.8.1 Sinteza </a:t>
                      </a:r>
                      <a:r>
                        <a:rPr lang="ro-RO" sz="800" dirty="0" smtClean="0">
                          <a:effectLst/>
                        </a:rPr>
                        <a:t>și proprietățile </a:t>
                      </a:r>
                      <a:r>
                        <a:rPr lang="ro-RO" sz="800" dirty="0">
                          <a:effectLst/>
                        </a:rPr>
                        <a:t>fizico-electrochimice ale compozitelor de tip polimer conductor/ </a:t>
                      </a:r>
                      <a:r>
                        <a:rPr lang="ro-RO" sz="800" dirty="0" smtClean="0">
                          <a:effectLst/>
                        </a:rPr>
                        <a:t>grafenă </a:t>
                      </a:r>
                      <a:r>
                        <a:rPr lang="ro-RO" sz="800" dirty="0">
                          <a:effectLst/>
                        </a:rPr>
                        <a:t>.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2797184891"/>
                  </a:ext>
                </a:extLst>
              </a:tr>
              <a:tr h="103000">
                <a:tc>
                  <a:txBody>
                    <a:bodyPr/>
                    <a:lstStyle/>
                    <a:p>
                      <a:pPr marL="0" marR="0">
                        <a:spcBef>
                          <a:spcPts val="0"/>
                        </a:spcBef>
                        <a:spcAft>
                          <a:spcPts val="0"/>
                        </a:spcAft>
                      </a:pPr>
                      <a:r>
                        <a:rPr lang="ro-RO" sz="800">
                          <a:effectLst/>
                        </a:rPr>
                        <a:t>28</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4</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F3.8.2 (partea 1) Sinteza </a:t>
                      </a:r>
                      <a:r>
                        <a:rPr lang="ro-RO" sz="800" dirty="0" smtClean="0">
                          <a:effectLst/>
                        </a:rPr>
                        <a:t>și </a:t>
                      </a:r>
                      <a:r>
                        <a:rPr lang="ro-RO" sz="800" dirty="0">
                          <a:effectLst/>
                        </a:rPr>
                        <a:t>caracterizarea heterostructurilor </a:t>
                      </a:r>
                      <a:r>
                        <a:rPr lang="ro-RO" sz="800" dirty="0" smtClean="0">
                          <a:effectLst/>
                        </a:rPr>
                        <a:t>WS2/grafenă.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95057800"/>
                  </a:ext>
                </a:extLst>
              </a:tr>
              <a:tr h="106720">
                <a:tc>
                  <a:txBody>
                    <a:bodyPr/>
                    <a:lstStyle/>
                    <a:p>
                      <a:pPr marL="0" marR="0">
                        <a:spcBef>
                          <a:spcPts val="0"/>
                        </a:spcBef>
                        <a:spcAft>
                          <a:spcPts val="0"/>
                        </a:spcAft>
                      </a:pPr>
                      <a:r>
                        <a:rPr lang="ro-RO" sz="800">
                          <a:effectLst/>
                        </a:rPr>
                        <a:t>29</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5A</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F3.1.1.Optimizare proprietăți straturi ETM  compact/mezoporos pe bază de TiO2, SnO2 și r-GO depuse prin metode de arie mare.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3408876225"/>
                  </a:ext>
                </a:extLst>
              </a:tr>
              <a:tr h="113157">
                <a:tc>
                  <a:txBody>
                    <a:bodyPr/>
                    <a:lstStyle/>
                    <a:p>
                      <a:pPr marL="0" marR="0">
                        <a:spcBef>
                          <a:spcPts val="0"/>
                        </a:spcBef>
                        <a:spcAft>
                          <a:spcPts val="0"/>
                        </a:spcAft>
                      </a:pPr>
                      <a:r>
                        <a:rPr lang="ro-RO" sz="800">
                          <a:effectLst/>
                        </a:rPr>
                        <a:t>30</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5B</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F3.1.1.Optimizare proprietăți straturi ETM  compact/mezoporos pe bază de TiO2, SnO2 și r-GO depuse prin metode de arie mare.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2675681624"/>
                  </a:ext>
                </a:extLst>
              </a:tr>
              <a:tr h="137334">
                <a:tc>
                  <a:txBody>
                    <a:bodyPr/>
                    <a:lstStyle/>
                    <a:p>
                      <a:pPr marL="0" marR="0">
                        <a:spcBef>
                          <a:spcPts val="0"/>
                        </a:spcBef>
                        <a:spcAft>
                          <a:spcPts val="0"/>
                        </a:spcAft>
                      </a:pPr>
                      <a:r>
                        <a:rPr lang="ro-RO" sz="800">
                          <a:effectLst/>
                        </a:rPr>
                        <a:t>31</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6</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F3.5.1.Investigarea compozitelor de tipul MXene-semiconductori pentru producerea de H2 prin reacția de splitare fotocatalitică a apei.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1494358796"/>
                  </a:ext>
                </a:extLst>
              </a:tr>
              <a:tr h="68667">
                <a:tc>
                  <a:txBody>
                    <a:bodyPr/>
                    <a:lstStyle/>
                    <a:p>
                      <a:pPr marL="0" marR="0">
                        <a:spcBef>
                          <a:spcPts val="0"/>
                        </a:spcBef>
                        <a:spcAft>
                          <a:spcPts val="0"/>
                        </a:spcAft>
                      </a:pPr>
                      <a:r>
                        <a:rPr lang="ro-RO" sz="800">
                          <a:effectLst/>
                        </a:rPr>
                        <a:t> </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b="1" dirty="0">
                          <a:effectLst/>
                        </a:rPr>
                        <a:t>PN23080404</a:t>
                      </a:r>
                      <a:endParaRPr lang="en-US" sz="800" b="1" dirty="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b="1" dirty="0">
                          <a:effectLst/>
                        </a:rPr>
                        <a:t>CIFRA-Sinergii </a:t>
                      </a:r>
                      <a:r>
                        <a:rPr lang="ro-RO" sz="800" b="1" dirty="0" smtClean="0">
                          <a:effectLst/>
                        </a:rPr>
                        <a:t>între </a:t>
                      </a:r>
                      <a:r>
                        <a:rPr lang="ro-RO" sz="800" b="1" dirty="0">
                          <a:effectLst/>
                        </a:rPr>
                        <a:t>cercetarea </a:t>
                      </a:r>
                      <a:r>
                        <a:rPr lang="ro-RO" sz="800" b="1" dirty="0" smtClean="0">
                          <a:effectLst/>
                        </a:rPr>
                        <a:t>avansată </a:t>
                      </a:r>
                      <a:r>
                        <a:rPr lang="ro-RO" sz="800" b="1" dirty="0">
                          <a:effectLst/>
                        </a:rPr>
                        <a:t>î</a:t>
                      </a:r>
                      <a:r>
                        <a:rPr lang="ro-RO" sz="800" b="1" dirty="0" smtClean="0">
                          <a:effectLst/>
                        </a:rPr>
                        <a:t>n </a:t>
                      </a:r>
                      <a:r>
                        <a:rPr lang="ro-RO" sz="800" b="1" dirty="0">
                          <a:effectLst/>
                        </a:rPr>
                        <a:t>domeniul Fizicii </a:t>
                      </a:r>
                      <a:r>
                        <a:rPr lang="ro-RO" sz="800" b="1" dirty="0" smtClean="0">
                          <a:effectLst/>
                        </a:rPr>
                        <a:t>și </a:t>
                      </a:r>
                      <a:r>
                        <a:rPr lang="ro-RO" sz="800" b="1" dirty="0">
                          <a:effectLst/>
                        </a:rPr>
                        <a:t>promovarea Fizicii </a:t>
                      </a:r>
                      <a:r>
                        <a:rPr lang="ro-RO" sz="800" b="1" dirty="0" smtClean="0">
                          <a:effectLst/>
                        </a:rPr>
                        <a:t>în </a:t>
                      </a:r>
                      <a:r>
                        <a:rPr lang="ro-RO" sz="800" b="1" dirty="0">
                          <a:effectLst/>
                        </a:rPr>
                        <a:t>societate</a:t>
                      </a:r>
                      <a:endParaRPr lang="en-US" sz="800" b="1"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4108450175"/>
                  </a:ext>
                </a:extLst>
              </a:tr>
              <a:tr h="103000">
                <a:tc>
                  <a:txBody>
                    <a:bodyPr/>
                    <a:lstStyle/>
                    <a:p>
                      <a:pPr marL="0" marR="0">
                        <a:spcBef>
                          <a:spcPts val="0"/>
                        </a:spcBef>
                        <a:spcAft>
                          <a:spcPts val="0"/>
                        </a:spcAft>
                      </a:pPr>
                      <a:r>
                        <a:rPr lang="ro-RO" sz="800">
                          <a:effectLst/>
                        </a:rPr>
                        <a:t>32</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1A </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Instalarea unui kit </a:t>
                      </a:r>
                      <a:r>
                        <a:rPr lang="ro-RO" sz="800" dirty="0" smtClean="0">
                          <a:effectLst/>
                        </a:rPr>
                        <a:t>educațional </a:t>
                      </a:r>
                      <a:r>
                        <a:rPr lang="ro-RO" sz="800" dirty="0">
                          <a:effectLst/>
                        </a:rPr>
                        <a:t>pentru studiul </a:t>
                      </a:r>
                      <a:r>
                        <a:rPr lang="ro-RO" sz="800" dirty="0" smtClean="0">
                          <a:effectLst/>
                        </a:rPr>
                        <a:t>corelațiilor </a:t>
                      </a:r>
                      <a:r>
                        <a:rPr lang="ro-RO" sz="800" dirty="0">
                          <a:effectLst/>
                        </a:rPr>
                        <a:t>cuantice (entanglement).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4011036448"/>
                  </a:ext>
                </a:extLst>
              </a:tr>
              <a:tr h="103000">
                <a:tc>
                  <a:txBody>
                    <a:bodyPr/>
                    <a:lstStyle/>
                    <a:p>
                      <a:pPr marL="0" marR="0">
                        <a:spcBef>
                          <a:spcPts val="0"/>
                        </a:spcBef>
                        <a:spcAft>
                          <a:spcPts val="0"/>
                        </a:spcAft>
                      </a:pPr>
                      <a:r>
                        <a:rPr lang="ro-RO" sz="800">
                          <a:effectLst/>
                        </a:rPr>
                        <a:t>33</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a:effectLst/>
                        </a:rPr>
                        <a:t>Faza 1B</a:t>
                      </a:r>
                      <a:endParaRPr lang="en-US" sz="800">
                        <a:effectLst/>
                        <a:latin typeface="Times New Roman" panose="02020603050405020304" pitchFamily="18" charset="0"/>
                        <a:ea typeface="Times New Roman" panose="02020603050405020304" pitchFamily="18" charset="0"/>
                      </a:endParaRPr>
                    </a:p>
                  </a:txBody>
                  <a:tcPr marL="15450" marR="15450" marT="0" marB="0"/>
                </a:tc>
                <a:tc>
                  <a:txBody>
                    <a:bodyPr/>
                    <a:lstStyle/>
                    <a:p>
                      <a:pPr marL="0" marR="0">
                        <a:spcBef>
                          <a:spcPts val="0"/>
                        </a:spcBef>
                        <a:spcAft>
                          <a:spcPts val="0"/>
                        </a:spcAft>
                      </a:pPr>
                      <a:r>
                        <a:rPr lang="ro-RO" sz="800" dirty="0">
                          <a:effectLst/>
                        </a:rPr>
                        <a:t>Instalarea unui kit </a:t>
                      </a:r>
                      <a:r>
                        <a:rPr lang="ro-RO" sz="800" dirty="0" smtClean="0">
                          <a:effectLst/>
                        </a:rPr>
                        <a:t>educațional </a:t>
                      </a:r>
                      <a:r>
                        <a:rPr lang="ro-RO" sz="800" dirty="0">
                          <a:effectLst/>
                        </a:rPr>
                        <a:t>pentru studiul </a:t>
                      </a:r>
                      <a:r>
                        <a:rPr lang="ro-RO" sz="800" dirty="0" smtClean="0">
                          <a:effectLst/>
                        </a:rPr>
                        <a:t>corelațiilor </a:t>
                      </a:r>
                      <a:r>
                        <a:rPr lang="ro-RO" sz="800" dirty="0">
                          <a:effectLst/>
                        </a:rPr>
                        <a:t>cuantice (entanglement).                                                       </a:t>
                      </a:r>
                      <a:endParaRPr lang="en-US" sz="800" dirty="0">
                        <a:effectLst/>
                        <a:latin typeface="Times New Roman" panose="02020603050405020304" pitchFamily="18" charset="0"/>
                        <a:ea typeface="Times New Roman" panose="02020603050405020304" pitchFamily="18" charset="0"/>
                      </a:endParaRPr>
                    </a:p>
                  </a:txBody>
                  <a:tcPr marL="15450" marR="15450" marT="0" marB="0"/>
                </a:tc>
                <a:extLst>
                  <a:ext uri="{0D108BD9-81ED-4DB2-BD59-A6C34878D82A}">
                    <a16:rowId xmlns:a16="http://schemas.microsoft.com/office/drawing/2014/main" val="3016678030"/>
                  </a:ext>
                </a:extLst>
              </a:tr>
            </a:tbl>
          </a:graphicData>
        </a:graphic>
      </p:graphicFrame>
    </p:spTree>
    <p:extLst>
      <p:ext uri="{BB962C8B-B14F-4D97-AF65-F5344CB8AC3E}">
        <p14:creationId xmlns:p14="http://schemas.microsoft.com/office/powerpoint/2010/main" val="1623905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graphicFrame>
        <p:nvGraphicFramePr>
          <p:cNvPr id="6" name="Table 5"/>
          <p:cNvGraphicFramePr>
            <a:graphicFrameLocks noGrp="1"/>
          </p:cNvGraphicFramePr>
          <p:nvPr>
            <p:extLst>
              <p:ext uri="{D42A27DB-BD31-4B8C-83A1-F6EECF244321}">
                <p14:modId xmlns:p14="http://schemas.microsoft.com/office/powerpoint/2010/main" val="3560735610"/>
              </p:ext>
            </p:extLst>
          </p:nvPr>
        </p:nvGraphicFramePr>
        <p:xfrm>
          <a:off x="102403" y="2325298"/>
          <a:ext cx="5170241" cy="3749040"/>
        </p:xfrm>
        <a:graphic>
          <a:graphicData uri="http://schemas.openxmlformats.org/drawingml/2006/table">
            <a:tbl>
              <a:tblPr firstRow="1" firstCol="1" bandRow="1">
                <a:tableStyleId>{5C22544A-7EE6-4342-B048-85BDC9FD1C3A}</a:tableStyleId>
              </a:tblPr>
              <a:tblGrid>
                <a:gridCol w="1494828">
                  <a:extLst>
                    <a:ext uri="{9D8B030D-6E8A-4147-A177-3AD203B41FA5}">
                      <a16:colId xmlns:a16="http://schemas.microsoft.com/office/drawing/2014/main" val="3839263938"/>
                    </a:ext>
                  </a:extLst>
                </a:gridCol>
                <a:gridCol w="1056904">
                  <a:extLst>
                    <a:ext uri="{9D8B030D-6E8A-4147-A177-3AD203B41FA5}">
                      <a16:colId xmlns:a16="http://schemas.microsoft.com/office/drawing/2014/main" val="2713324012"/>
                    </a:ext>
                  </a:extLst>
                </a:gridCol>
                <a:gridCol w="1965366">
                  <a:extLst>
                    <a:ext uri="{9D8B030D-6E8A-4147-A177-3AD203B41FA5}">
                      <a16:colId xmlns:a16="http://schemas.microsoft.com/office/drawing/2014/main" val="2645545097"/>
                    </a:ext>
                  </a:extLst>
                </a:gridCol>
                <a:gridCol w="653143">
                  <a:extLst>
                    <a:ext uri="{9D8B030D-6E8A-4147-A177-3AD203B41FA5}">
                      <a16:colId xmlns:a16="http://schemas.microsoft.com/office/drawing/2014/main" val="1240737520"/>
                    </a:ext>
                  </a:extLst>
                </a:gridCol>
              </a:tblGrid>
              <a:tr h="0">
                <a:tc>
                  <a:txBody>
                    <a:bodyPr/>
                    <a:lstStyle/>
                    <a:p>
                      <a:pPr marL="0" marR="0" algn="just">
                        <a:spcBef>
                          <a:spcPts val="0"/>
                        </a:spcBef>
                        <a:spcAft>
                          <a:spcPts val="0"/>
                        </a:spcAft>
                      </a:pPr>
                      <a:r>
                        <a:rPr lang="ro-RO" sz="1100">
                          <a:effectLst/>
                        </a:rPr>
                        <a:t>Denumire indicator</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ro-RO" sz="1100">
                          <a:effectLst/>
                        </a:rPr>
                        <a:t>Asumat 2026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ro-RO" sz="1100">
                          <a:effectLst/>
                        </a:rPr>
                        <a:t>Realizat 2023</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ro-RO" sz="1100" b="1" dirty="0">
                          <a:effectLst/>
                        </a:rPr>
                        <a:t>Grad de realizare (%)</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75489303"/>
                  </a:ext>
                </a:extLst>
              </a:tr>
              <a:tr h="0">
                <a:tc>
                  <a:txBody>
                    <a:bodyPr/>
                    <a:lstStyle/>
                    <a:p>
                      <a:pPr marL="0" marR="0" algn="just">
                        <a:spcBef>
                          <a:spcPts val="0"/>
                        </a:spcBef>
                        <a:spcAft>
                          <a:spcPts val="0"/>
                        </a:spcAft>
                      </a:pPr>
                      <a:r>
                        <a:rPr lang="en-US" sz="1100">
                          <a:effectLst/>
                        </a:rPr>
                        <a:t>număr de soluții propuse la nevoile societale de către institutele naționale de cercetare dezvoltare;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minim 15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3 (</a:t>
                      </a:r>
                      <a:r>
                        <a:rPr lang="ro-RO" sz="1000">
                          <a:effectLst/>
                        </a:rPr>
                        <a:t>biomateriale ceramice adecvate fabricării de scaffold-uri. Pentru implanturi osoase; Nanomateriale stocatoare de hidrogen cu conținut ridicat de H2; compozite de tipul MXene-semiconductori pentru producerea de H2 prin reacția de splitare fotocatalitică a apei).</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ro-RO" sz="1100" b="1" dirty="0">
                          <a:effectLst/>
                        </a:rPr>
                        <a:t>20</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1760458"/>
                  </a:ext>
                </a:extLst>
              </a:tr>
              <a:tr h="0">
                <a:tc>
                  <a:txBody>
                    <a:bodyPr/>
                    <a:lstStyle/>
                    <a:p>
                      <a:pPr marL="0" marR="0" algn="just">
                        <a:spcBef>
                          <a:spcPts val="0"/>
                        </a:spcBef>
                        <a:spcAft>
                          <a:spcPts val="0"/>
                        </a:spcAft>
                      </a:pPr>
                      <a:r>
                        <a:rPr lang="en-US" sz="1100">
                          <a:effectLst/>
                        </a:rPr>
                        <a:t>număr de cercetători sprijiniți;</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minim 100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ro-RO" sz="1100" dirty="0">
                          <a:effectLst/>
                        </a:rPr>
                        <a:t>35 ENI (echivalent </a:t>
                      </a:r>
                      <a:r>
                        <a:rPr lang="ro-RO" sz="1100" dirty="0" smtClean="0">
                          <a:effectLst/>
                        </a:rPr>
                        <a:t>normă întreagă)</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ro-RO" sz="1100" b="1" dirty="0">
                          <a:effectLst/>
                        </a:rPr>
                        <a:t>35</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61470139"/>
                  </a:ext>
                </a:extLst>
              </a:tr>
              <a:tr h="0">
                <a:tc>
                  <a:txBody>
                    <a:bodyPr/>
                    <a:lstStyle/>
                    <a:p>
                      <a:pPr marL="0" marR="0" algn="just">
                        <a:spcBef>
                          <a:spcPts val="0"/>
                        </a:spcBef>
                        <a:spcAft>
                          <a:spcPts val="0"/>
                        </a:spcAft>
                      </a:pPr>
                      <a:r>
                        <a:rPr lang="en-US" sz="1100">
                          <a:effectLst/>
                        </a:rPr>
                        <a:t>număr de proiecte de cercetare-dezvoltare finanțate;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minim 40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dirty="0">
                          <a:effectLst/>
                        </a:rPr>
                        <a:t>8 proiecte la care a </a:t>
                      </a:r>
                      <a:r>
                        <a:rPr lang="ro-RO" sz="1100" dirty="0" smtClean="0">
                          <a:effectLst/>
                        </a:rPr>
                        <a:t>început finanțarea </a:t>
                      </a:r>
                      <a:r>
                        <a:rPr lang="ro-RO" sz="1100" dirty="0">
                          <a:effectLst/>
                        </a:rPr>
                        <a:t>î</a:t>
                      </a:r>
                      <a:r>
                        <a:rPr lang="ro-RO" sz="1100" dirty="0" smtClean="0">
                          <a:effectLst/>
                        </a:rPr>
                        <a:t>n </a:t>
                      </a:r>
                      <a:r>
                        <a:rPr lang="ro-RO" sz="1100" dirty="0">
                          <a:effectLst/>
                        </a:rPr>
                        <a:t>2023 (4 PNRR; 2 IFA-CERN; 1 EURATOM; 1 Europa </a:t>
                      </a:r>
                      <a:r>
                        <a:rPr lang="ro-RO" sz="1100" dirty="0" smtClean="0">
                          <a:effectLst/>
                        </a:rPr>
                        <a:t>Digitală)</a:t>
                      </a:r>
                      <a:endParaRPr lang="en-US" sz="1200" dirty="0">
                        <a:effectLst/>
                      </a:endParaRPr>
                    </a:p>
                    <a:p>
                      <a:pPr marL="0" marR="0">
                        <a:spcBef>
                          <a:spcPts val="0"/>
                        </a:spcBef>
                        <a:spcAft>
                          <a:spcPts val="0"/>
                        </a:spcAft>
                      </a:pPr>
                      <a:r>
                        <a:rPr lang="ro-RO" sz="1100" dirty="0">
                          <a:effectLst/>
                        </a:rPr>
                        <a:t>Au fost depuse 109 propuneri de proiecte (31 </a:t>
                      </a:r>
                      <a:r>
                        <a:rPr lang="ro-RO" sz="1100" dirty="0" smtClean="0">
                          <a:effectLst/>
                        </a:rPr>
                        <a:t>internaționale </a:t>
                      </a:r>
                      <a:r>
                        <a:rPr lang="ro-RO" sz="1100" dirty="0">
                          <a:effectLst/>
                        </a:rPr>
                        <a:t>ș</a:t>
                      </a:r>
                      <a:r>
                        <a:rPr lang="ro-RO" sz="1100" dirty="0" smtClean="0">
                          <a:effectLst/>
                        </a:rPr>
                        <a:t>i </a:t>
                      </a:r>
                      <a:r>
                        <a:rPr lang="ro-RO" sz="1100" dirty="0">
                          <a:effectLst/>
                        </a:rPr>
                        <a:t>78 </a:t>
                      </a:r>
                      <a:r>
                        <a:rPr lang="ro-RO" sz="1100" dirty="0" smtClean="0">
                          <a:effectLst/>
                        </a:rPr>
                        <a:t>naționale</a:t>
                      </a:r>
                      <a:r>
                        <a:rPr lang="ro-RO" sz="1100" dirty="0">
                          <a:effectLst/>
                        </a:rPr>
                        <a:t>)</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ro-RO" sz="1100" b="1" dirty="0">
                          <a:effectLst/>
                        </a:rPr>
                        <a:t>20</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16630544"/>
                  </a:ext>
                </a:extLst>
              </a:tr>
              <a:tr h="0">
                <a:tc>
                  <a:txBody>
                    <a:bodyPr/>
                    <a:lstStyle/>
                    <a:p>
                      <a:pPr marL="0" marR="0" algn="just">
                        <a:spcBef>
                          <a:spcPts val="0"/>
                        </a:spcBef>
                        <a:spcAft>
                          <a:spcPts val="0"/>
                        </a:spcAft>
                      </a:pPr>
                      <a:r>
                        <a:rPr lang="en-US" sz="1100">
                          <a:effectLst/>
                        </a:rPr>
                        <a:t>număr de cereri de brevete/brevete depuse.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Minim 40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ro-RO" sz="1100">
                          <a:effectLst/>
                        </a:rPr>
                        <a:t>14 (Tabelul 4.3.1; 11 OSIM; 3 EPO)</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ro-RO" sz="1100" b="1" dirty="0">
                          <a:effectLst/>
                        </a:rPr>
                        <a:t>35</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20766096"/>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485780551"/>
              </p:ext>
            </p:extLst>
          </p:nvPr>
        </p:nvGraphicFramePr>
        <p:xfrm>
          <a:off x="5291922" y="2442189"/>
          <a:ext cx="6797675" cy="3520440"/>
        </p:xfrm>
        <a:graphic>
          <a:graphicData uri="http://schemas.openxmlformats.org/drawingml/2006/table">
            <a:tbl>
              <a:tblPr firstRow="1" firstCol="1" bandRow="1">
                <a:tableStyleId>{5C22544A-7EE6-4342-B048-85BDC9FD1C3A}</a:tableStyleId>
              </a:tblPr>
              <a:tblGrid>
                <a:gridCol w="2073910">
                  <a:extLst>
                    <a:ext uri="{9D8B030D-6E8A-4147-A177-3AD203B41FA5}">
                      <a16:colId xmlns:a16="http://schemas.microsoft.com/office/drawing/2014/main" val="2603813591"/>
                    </a:ext>
                  </a:extLst>
                </a:gridCol>
                <a:gridCol w="1640840">
                  <a:extLst>
                    <a:ext uri="{9D8B030D-6E8A-4147-A177-3AD203B41FA5}">
                      <a16:colId xmlns:a16="http://schemas.microsoft.com/office/drawing/2014/main" val="1542084066"/>
                    </a:ext>
                  </a:extLst>
                </a:gridCol>
                <a:gridCol w="1625600">
                  <a:extLst>
                    <a:ext uri="{9D8B030D-6E8A-4147-A177-3AD203B41FA5}">
                      <a16:colId xmlns:a16="http://schemas.microsoft.com/office/drawing/2014/main" val="2857488100"/>
                    </a:ext>
                  </a:extLst>
                </a:gridCol>
                <a:gridCol w="1457325">
                  <a:extLst>
                    <a:ext uri="{9D8B030D-6E8A-4147-A177-3AD203B41FA5}">
                      <a16:colId xmlns:a16="http://schemas.microsoft.com/office/drawing/2014/main" val="2154428715"/>
                    </a:ext>
                  </a:extLst>
                </a:gridCol>
              </a:tblGrid>
              <a:tr h="0">
                <a:tc>
                  <a:txBody>
                    <a:bodyPr/>
                    <a:lstStyle/>
                    <a:p>
                      <a:pPr marL="0" marR="0" algn="just">
                        <a:spcBef>
                          <a:spcPts val="0"/>
                        </a:spcBef>
                        <a:spcAft>
                          <a:spcPts val="0"/>
                        </a:spcAft>
                      </a:pPr>
                      <a:r>
                        <a:rPr lang="en-US" sz="1100">
                          <a:effectLst/>
                        </a:rPr>
                        <a:t>Denumire indicator</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Asumat 2026 per total Program Nucleu</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err="1">
                          <a:effectLst/>
                        </a:rPr>
                        <a:t>Realizat</a:t>
                      </a:r>
                      <a:r>
                        <a:rPr lang="en-US" sz="1100" dirty="0">
                          <a:effectLst/>
                        </a:rPr>
                        <a:t> 2023</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Grad de </a:t>
                      </a:r>
                      <a:r>
                        <a:rPr lang="en-US" sz="1100" b="1" dirty="0" err="1">
                          <a:effectLst/>
                        </a:rPr>
                        <a:t>realizare</a:t>
                      </a:r>
                      <a:r>
                        <a:rPr lang="en-US" sz="1100" b="1" dirty="0">
                          <a:effectLst/>
                        </a:rPr>
                        <a:t> (%)</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05037848"/>
                  </a:ext>
                </a:extLst>
              </a:tr>
              <a:tr h="0">
                <a:tc>
                  <a:txBody>
                    <a:bodyPr/>
                    <a:lstStyle/>
                    <a:p>
                      <a:pPr marL="0" marR="0" algn="just">
                        <a:spcBef>
                          <a:spcPts val="0"/>
                        </a:spcBef>
                        <a:spcAft>
                          <a:spcPts val="0"/>
                        </a:spcAft>
                      </a:pPr>
                      <a:r>
                        <a:rPr lang="en-US" sz="1100" dirty="0" err="1" smtClean="0">
                          <a:effectLst/>
                        </a:rPr>
                        <a:t>Lucr</a:t>
                      </a:r>
                      <a:r>
                        <a:rPr lang="ro-RO" sz="1100" dirty="0" smtClean="0">
                          <a:effectLst/>
                        </a:rPr>
                        <a:t>ă</a:t>
                      </a:r>
                      <a:r>
                        <a:rPr lang="en-US" sz="1100" dirty="0" err="1" smtClean="0">
                          <a:effectLst/>
                        </a:rPr>
                        <a:t>ri</a:t>
                      </a:r>
                      <a:r>
                        <a:rPr lang="en-US" sz="1100" dirty="0" smtClean="0">
                          <a:effectLst/>
                        </a:rPr>
                        <a:t> </a:t>
                      </a:r>
                      <a:r>
                        <a:rPr lang="en-US" sz="1100" dirty="0" err="1">
                          <a:effectLst/>
                        </a:rPr>
                        <a:t>publicate</a:t>
                      </a:r>
                      <a:r>
                        <a:rPr lang="en-US" sz="1100" dirty="0">
                          <a:effectLst/>
                        </a:rPr>
                        <a:t> </a:t>
                      </a:r>
                      <a:r>
                        <a:rPr lang="en-US" sz="1100" dirty="0" err="1">
                          <a:effectLst/>
                        </a:rPr>
                        <a:t>sau</a:t>
                      </a:r>
                      <a:r>
                        <a:rPr lang="en-US" sz="1100" dirty="0">
                          <a:effectLst/>
                        </a:rPr>
                        <a:t> </a:t>
                      </a:r>
                      <a:r>
                        <a:rPr lang="en-US" sz="1100" dirty="0" err="1">
                          <a:effectLst/>
                        </a:rPr>
                        <a:t>trimise</a:t>
                      </a:r>
                      <a:r>
                        <a:rPr lang="en-US" sz="1100" dirty="0">
                          <a:effectLst/>
                        </a:rPr>
                        <a:t> la </a:t>
                      </a:r>
                      <a:r>
                        <a:rPr lang="en-US" sz="1100" dirty="0" err="1">
                          <a:effectLst/>
                        </a:rPr>
                        <a:t>publicat</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Minim 126 publicate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dirty="0">
                          <a:effectLst/>
                        </a:rPr>
                        <a:t>25 </a:t>
                      </a:r>
                      <a:r>
                        <a:rPr lang="en-US" sz="1100" dirty="0" err="1">
                          <a:effectLst/>
                        </a:rPr>
                        <a:t>publicate</a:t>
                      </a:r>
                      <a:r>
                        <a:rPr lang="en-US" sz="1100" dirty="0">
                          <a:effectLst/>
                        </a:rPr>
                        <a:t> </a:t>
                      </a:r>
                      <a:r>
                        <a:rPr lang="ro-RO" sz="1100" dirty="0" smtClean="0">
                          <a:effectLst/>
                        </a:rPr>
                        <a:t>ș</a:t>
                      </a:r>
                      <a:r>
                        <a:rPr lang="en-US" sz="1100" dirty="0" err="1" smtClean="0">
                          <a:effectLst/>
                        </a:rPr>
                        <a:t>i</a:t>
                      </a:r>
                      <a:r>
                        <a:rPr lang="en-US" sz="1100" dirty="0" smtClean="0">
                          <a:effectLst/>
                        </a:rPr>
                        <a:t> </a:t>
                      </a:r>
                      <a:r>
                        <a:rPr lang="en-US" sz="1100" dirty="0">
                          <a:effectLst/>
                        </a:rPr>
                        <a:t>39 </a:t>
                      </a:r>
                      <a:r>
                        <a:rPr lang="en-US" sz="1100" dirty="0" err="1">
                          <a:effectLst/>
                        </a:rPr>
                        <a:t>trimise</a:t>
                      </a:r>
                      <a:r>
                        <a:rPr lang="en-US" sz="1100" dirty="0">
                          <a:effectLst/>
                        </a:rPr>
                        <a:t> </a:t>
                      </a:r>
                      <a:r>
                        <a:rPr lang="en-US" sz="1100" dirty="0" err="1">
                          <a:effectLst/>
                        </a:rPr>
                        <a:t>sau</a:t>
                      </a:r>
                      <a:r>
                        <a:rPr lang="en-US" sz="1100" dirty="0">
                          <a:effectLst/>
                        </a:rPr>
                        <a:t> </a:t>
                      </a:r>
                      <a:r>
                        <a:rPr lang="en-US" sz="1100" dirty="0" err="1">
                          <a:effectLst/>
                        </a:rPr>
                        <a:t>acceptate</a:t>
                      </a:r>
                      <a:r>
                        <a:rPr lang="en-US" sz="1100" dirty="0">
                          <a:effectLst/>
                        </a:rPr>
                        <a:t> </a:t>
                      </a:r>
                      <a:r>
                        <a:rPr lang="en-US" sz="1100" dirty="0" err="1">
                          <a:effectLst/>
                        </a:rPr>
                        <a:t>pentru</a:t>
                      </a:r>
                      <a:r>
                        <a:rPr lang="en-US" sz="1100" dirty="0">
                          <a:effectLst/>
                        </a:rPr>
                        <a:t> </a:t>
                      </a:r>
                      <a:r>
                        <a:rPr lang="en-US" sz="1100" dirty="0" err="1">
                          <a:effectLst/>
                        </a:rPr>
                        <a:t>publicat</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19.8</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10254820"/>
                  </a:ext>
                </a:extLst>
              </a:tr>
              <a:tr h="0">
                <a:tc>
                  <a:txBody>
                    <a:bodyPr/>
                    <a:lstStyle/>
                    <a:p>
                      <a:pPr marL="0" marR="0" algn="just">
                        <a:spcBef>
                          <a:spcPts val="0"/>
                        </a:spcBef>
                        <a:spcAft>
                          <a:spcPts val="0"/>
                        </a:spcAft>
                      </a:pPr>
                      <a:r>
                        <a:rPr lang="en-US" sz="1100">
                          <a:effectLst/>
                        </a:rPr>
                        <a:t>Brevete sau cereri de brevet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50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ro-RO" sz="1100">
                          <a:effectLst/>
                        </a:rPr>
                        <a:t>14 (Tabelul 4.3.1; 11 OSIM; 3 EPO)</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28</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74158044"/>
                  </a:ext>
                </a:extLst>
              </a:tr>
              <a:tr h="0">
                <a:tc>
                  <a:txBody>
                    <a:bodyPr/>
                    <a:lstStyle/>
                    <a:p>
                      <a:pPr marL="0" marR="0" algn="just">
                        <a:spcBef>
                          <a:spcPts val="0"/>
                        </a:spcBef>
                        <a:spcAft>
                          <a:spcPts val="0"/>
                        </a:spcAft>
                      </a:pPr>
                      <a:r>
                        <a:rPr lang="en-US" sz="1100" dirty="0" err="1" smtClean="0">
                          <a:effectLst/>
                        </a:rPr>
                        <a:t>Produse</a:t>
                      </a:r>
                      <a:r>
                        <a:rPr lang="en-US" sz="1100" dirty="0" smtClean="0">
                          <a:effectLst/>
                        </a:rPr>
                        <a:t>/e</a:t>
                      </a:r>
                      <a:r>
                        <a:rPr lang="ro-RO" sz="1100" dirty="0" smtClean="0">
                          <a:effectLst/>
                        </a:rPr>
                        <a:t>ș</a:t>
                      </a:r>
                      <a:r>
                        <a:rPr lang="en-US" sz="1100" dirty="0" err="1" smtClean="0">
                          <a:effectLst/>
                        </a:rPr>
                        <a:t>antioane</a:t>
                      </a:r>
                      <a:r>
                        <a:rPr lang="en-US" sz="1100" dirty="0" smtClean="0">
                          <a:effectLst/>
                        </a:rPr>
                        <a:t>/</a:t>
                      </a:r>
                      <a:r>
                        <a:rPr lang="en-US" sz="1100" dirty="0" err="1" smtClean="0">
                          <a:effectLst/>
                        </a:rPr>
                        <a:t>obiecte</a:t>
                      </a:r>
                      <a:r>
                        <a:rPr lang="en-US" sz="1100" dirty="0" smtClean="0">
                          <a:effectLst/>
                        </a:rPr>
                        <a:t> </a:t>
                      </a:r>
                      <a:r>
                        <a:rPr lang="en-US" sz="1100" dirty="0" err="1">
                          <a:effectLst/>
                        </a:rPr>
                        <a:t>fizice</a:t>
                      </a:r>
                      <a:r>
                        <a:rPr lang="en-US" sz="1100" dirty="0">
                          <a:effectLst/>
                        </a:rPr>
                        <a:t>/</a:t>
                      </a:r>
                      <a:r>
                        <a:rPr lang="en-US" sz="1100" dirty="0" err="1">
                          <a:effectLst/>
                        </a:rPr>
                        <a:t>materiale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401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163</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40.6</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15227360"/>
                  </a:ext>
                </a:extLst>
              </a:tr>
              <a:tr h="0">
                <a:tc>
                  <a:txBody>
                    <a:bodyPr/>
                    <a:lstStyle/>
                    <a:p>
                      <a:pPr marL="0" marR="0" algn="just">
                        <a:spcBef>
                          <a:spcPts val="0"/>
                        </a:spcBef>
                        <a:spcAft>
                          <a:spcPts val="0"/>
                        </a:spcAft>
                      </a:pPr>
                      <a:r>
                        <a:rPr lang="en-US" sz="1100">
                          <a:effectLst/>
                        </a:rPr>
                        <a:t>Demonstratoare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3</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0</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57668233"/>
                  </a:ext>
                </a:extLst>
              </a:tr>
              <a:tr h="0">
                <a:tc>
                  <a:txBody>
                    <a:bodyPr/>
                    <a:lstStyle/>
                    <a:p>
                      <a:pPr marL="0" marR="0" algn="just">
                        <a:spcBef>
                          <a:spcPts val="0"/>
                        </a:spcBef>
                        <a:spcAft>
                          <a:spcPts val="0"/>
                        </a:spcAft>
                      </a:pPr>
                      <a:r>
                        <a:rPr lang="en-US" sz="1100">
                          <a:effectLst/>
                        </a:rPr>
                        <a:t>Tehnologii</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41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7</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17.1</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37087691"/>
                  </a:ext>
                </a:extLst>
              </a:tr>
              <a:tr h="0">
                <a:tc>
                  <a:txBody>
                    <a:bodyPr/>
                    <a:lstStyle/>
                    <a:p>
                      <a:pPr marL="0" marR="0" algn="just">
                        <a:spcBef>
                          <a:spcPts val="0"/>
                        </a:spcBef>
                        <a:spcAft>
                          <a:spcPts val="0"/>
                        </a:spcAft>
                      </a:pPr>
                      <a:r>
                        <a:rPr lang="en-US" sz="1100" dirty="0" err="1" smtClean="0">
                          <a:effectLst/>
                        </a:rPr>
                        <a:t>Metode</a:t>
                      </a:r>
                      <a:r>
                        <a:rPr lang="en-US" sz="1100" dirty="0" smtClean="0">
                          <a:effectLst/>
                        </a:rPr>
                        <a:t>/</a:t>
                      </a:r>
                      <a:r>
                        <a:rPr lang="en-US" sz="1100" dirty="0" err="1" smtClean="0">
                          <a:effectLst/>
                        </a:rPr>
                        <a:t>procedee</a:t>
                      </a:r>
                      <a:r>
                        <a:rPr lang="en-US" sz="1100" dirty="0" smtClean="0">
                          <a:effectLst/>
                        </a:rPr>
                        <a:t>/re</a:t>
                      </a:r>
                      <a:r>
                        <a:rPr lang="ro-RO" sz="1100" dirty="0" smtClean="0">
                          <a:effectLst/>
                        </a:rPr>
                        <a:t>ț</a:t>
                      </a:r>
                      <a:r>
                        <a:rPr lang="en-US" sz="1100" dirty="0" err="1" smtClean="0">
                          <a:effectLst/>
                        </a:rPr>
                        <a:t>ete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192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67</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34.4</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48738629"/>
                  </a:ext>
                </a:extLst>
              </a:tr>
              <a:tr h="0">
                <a:tc>
                  <a:txBody>
                    <a:bodyPr/>
                    <a:lstStyle/>
                    <a:p>
                      <a:pPr marL="0" marR="0" algn="just">
                        <a:spcBef>
                          <a:spcPts val="0"/>
                        </a:spcBef>
                        <a:spcAft>
                          <a:spcPts val="0"/>
                        </a:spcAft>
                      </a:pPr>
                      <a:r>
                        <a:rPr lang="en-US" sz="1100">
                          <a:effectLst/>
                        </a:rPr>
                        <a:t>Studii</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193</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93</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48.2</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90321930"/>
                  </a:ext>
                </a:extLst>
              </a:tr>
              <a:tr h="0">
                <a:tc>
                  <a:txBody>
                    <a:bodyPr/>
                    <a:lstStyle/>
                    <a:p>
                      <a:pPr marL="0" marR="0" algn="just">
                        <a:spcBef>
                          <a:spcPts val="0"/>
                        </a:spcBef>
                        <a:spcAft>
                          <a:spcPts val="0"/>
                        </a:spcAft>
                      </a:pPr>
                      <a:r>
                        <a:rPr lang="en-US" sz="1100" dirty="0" err="1" smtClean="0">
                          <a:effectLst/>
                        </a:rPr>
                        <a:t>Documenta</a:t>
                      </a:r>
                      <a:r>
                        <a:rPr lang="ro-RO" sz="1100" dirty="0" smtClean="0">
                          <a:effectLst/>
                        </a:rPr>
                        <a:t>ț</a:t>
                      </a:r>
                      <a:r>
                        <a:rPr lang="en-US" sz="1100" dirty="0" smtClean="0">
                          <a:effectLst/>
                        </a:rPr>
                        <a:t>ii</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82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21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25.6</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87367287"/>
                  </a:ext>
                </a:extLst>
              </a:tr>
              <a:tr h="0">
                <a:tc>
                  <a:txBody>
                    <a:bodyPr/>
                    <a:lstStyle/>
                    <a:p>
                      <a:pPr marL="0" marR="0" algn="just">
                        <a:spcBef>
                          <a:spcPts val="0"/>
                        </a:spcBef>
                        <a:spcAft>
                          <a:spcPts val="0"/>
                        </a:spcAft>
                      </a:pPr>
                      <a:r>
                        <a:rPr lang="en-US" sz="1100">
                          <a:effectLst/>
                        </a:rPr>
                        <a:t>Formule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432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187</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43.3</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73347352"/>
                  </a:ext>
                </a:extLst>
              </a:tr>
              <a:tr h="0">
                <a:tc>
                  <a:txBody>
                    <a:bodyPr/>
                    <a:lstStyle/>
                    <a:p>
                      <a:pPr marL="0" marR="0" algn="just">
                        <a:spcBef>
                          <a:spcPts val="0"/>
                        </a:spcBef>
                        <a:spcAft>
                          <a:spcPts val="0"/>
                        </a:spcAft>
                      </a:pPr>
                      <a:r>
                        <a:rPr lang="en-US" sz="1100">
                          <a:effectLst/>
                        </a:rPr>
                        <a:t>Scheme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132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35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26.5</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70497464"/>
                  </a:ext>
                </a:extLst>
              </a:tr>
              <a:tr h="0">
                <a:tc>
                  <a:txBody>
                    <a:bodyPr/>
                    <a:lstStyle/>
                    <a:p>
                      <a:pPr marL="0" marR="0" algn="just">
                        <a:spcBef>
                          <a:spcPts val="0"/>
                        </a:spcBef>
                        <a:spcAft>
                          <a:spcPts val="0"/>
                        </a:spcAft>
                      </a:pPr>
                      <a:r>
                        <a:rPr lang="en-US" sz="1100">
                          <a:effectLst/>
                        </a:rPr>
                        <a:t>Servicii</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50</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46243791"/>
                  </a:ext>
                </a:extLst>
              </a:tr>
              <a:tr h="0">
                <a:tc>
                  <a:txBody>
                    <a:bodyPr/>
                    <a:lstStyle/>
                    <a:p>
                      <a:pPr marL="0" marR="0" algn="just">
                        <a:spcBef>
                          <a:spcPts val="0"/>
                        </a:spcBef>
                        <a:spcAft>
                          <a:spcPts val="0"/>
                        </a:spcAft>
                      </a:pPr>
                      <a:r>
                        <a:rPr lang="en-US" sz="1100">
                          <a:effectLst/>
                        </a:rPr>
                        <a:t>Planuri</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25</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36326544"/>
                  </a:ext>
                </a:extLst>
              </a:tr>
              <a:tr h="0">
                <a:tc>
                  <a:txBody>
                    <a:bodyPr/>
                    <a:lstStyle/>
                    <a:p>
                      <a:pPr marL="0" marR="0" algn="just">
                        <a:spcBef>
                          <a:spcPts val="0"/>
                        </a:spcBef>
                        <a:spcAft>
                          <a:spcPts val="0"/>
                        </a:spcAft>
                      </a:pPr>
                      <a:r>
                        <a:rPr lang="en-US" sz="1100">
                          <a:effectLst/>
                        </a:rPr>
                        <a:t>Produse informatice/coduri numerice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18</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33.3</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6235378"/>
                  </a:ext>
                </a:extLst>
              </a:tr>
              <a:tr h="0">
                <a:tc>
                  <a:txBody>
                    <a:bodyPr/>
                    <a:lstStyle/>
                    <a:p>
                      <a:pPr marL="0" marR="0" algn="just">
                        <a:spcBef>
                          <a:spcPts val="0"/>
                        </a:spcBef>
                        <a:spcAft>
                          <a:spcPts val="0"/>
                        </a:spcAft>
                      </a:pPr>
                      <a:r>
                        <a:rPr lang="en-US" sz="1100">
                          <a:effectLst/>
                        </a:rPr>
                        <a:t>Tutoriale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4</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a:effectLst/>
                        </a:rPr>
                        <a:t>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100" b="1" dirty="0">
                          <a:effectLst/>
                        </a:rPr>
                        <a:t>25</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42502121"/>
                  </a:ext>
                </a:extLst>
              </a:tr>
            </a:tbl>
          </a:graphicData>
        </a:graphic>
      </p:graphicFrame>
      <p:sp>
        <p:nvSpPr>
          <p:cNvPr id="8" name="TextBox 7"/>
          <p:cNvSpPr txBox="1"/>
          <p:nvPr/>
        </p:nvSpPr>
        <p:spPr>
          <a:xfrm>
            <a:off x="5723906" y="1220230"/>
            <a:ext cx="1799112" cy="369332"/>
          </a:xfrm>
          <a:prstGeom prst="rect">
            <a:avLst/>
          </a:prstGeom>
          <a:noFill/>
        </p:spPr>
        <p:txBody>
          <a:bodyPr wrap="square" rtlCol="0">
            <a:spAutoFit/>
          </a:bodyPr>
          <a:lstStyle/>
          <a:p>
            <a:r>
              <a:rPr lang="en-US" b="1" dirty="0" err="1" smtClean="0"/>
              <a:t>Realiz</a:t>
            </a:r>
            <a:r>
              <a:rPr lang="ro-RO" b="1" dirty="0" smtClean="0"/>
              <a:t>ă</a:t>
            </a:r>
            <a:r>
              <a:rPr lang="en-US" b="1" dirty="0" err="1" smtClean="0"/>
              <a:t>ri</a:t>
            </a:r>
            <a:r>
              <a:rPr lang="en-US" b="1" dirty="0" smtClean="0"/>
              <a:t> </a:t>
            </a:r>
            <a:r>
              <a:rPr lang="ro-RO" b="1" dirty="0"/>
              <a:t>î</a:t>
            </a:r>
            <a:r>
              <a:rPr lang="en-US" b="1" dirty="0" smtClean="0"/>
              <a:t>n 2023</a:t>
            </a:r>
            <a:endParaRPr lang="en-US" b="1" dirty="0"/>
          </a:p>
        </p:txBody>
      </p:sp>
      <p:sp>
        <p:nvSpPr>
          <p:cNvPr id="9" name="Rectangle 8"/>
          <p:cNvSpPr/>
          <p:nvPr/>
        </p:nvSpPr>
        <p:spPr>
          <a:xfrm>
            <a:off x="1449556" y="1933142"/>
            <a:ext cx="2502736" cy="369332"/>
          </a:xfrm>
          <a:prstGeom prst="rect">
            <a:avLst/>
          </a:prstGeom>
        </p:spPr>
        <p:txBody>
          <a:bodyPr wrap="none">
            <a:spAutoFit/>
          </a:bodyPr>
          <a:lstStyle/>
          <a:p>
            <a:r>
              <a:rPr lang="en-US" b="1" dirty="0" smtClean="0">
                <a:latin typeface="Calibri" panose="020F0502020204030204" pitchFamily="34" charset="0"/>
                <a:ea typeface="Times New Roman" panose="02020603050405020304" pitchFamily="18" charset="0"/>
              </a:rPr>
              <a:t>C</a:t>
            </a:r>
            <a:r>
              <a:rPr lang="ro-RO" b="1" dirty="0" smtClean="0">
                <a:latin typeface="Calibri" panose="020F0502020204030204" pitchFamily="34" charset="0"/>
                <a:ea typeface="Times New Roman" panose="02020603050405020304" pitchFamily="18" charset="0"/>
              </a:rPr>
              <a:t>onform </a:t>
            </a:r>
            <a:r>
              <a:rPr lang="ro-RO" b="1" dirty="0">
                <a:latin typeface="Calibri" panose="020F0502020204030204" pitchFamily="34" charset="0"/>
                <a:ea typeface="Times New Roman" panose="02020603050405020304" pitchFamily="18" charset="0"/>
              </a:rPr>
              <a:t>HG 1188/2022</a:t>
            </a:r>
            <a:r>
              <a:rPr lang="ro-RO" dirty="0">
                <a:latin typeface="Calibri" panose="020F0502020204030204" pitchFamily="34" charset="0"/>
                <a:ea typeface="Times New Roman" panose="02020603050405020304" pitchFamily="18" charset="0"/>
              </a:rPr>
              <a:t> </a:t>
            </a:r>
            <a:endParaRPr lang="en-US" dirty="0"/>
          </a:p>
        </p:txBody>
      </p:sp>
      <p:sp>
        <p:nvSpPr>
          <p:cNvPr id="10" name="Rectangle 9"/>
          <p:cNvSpPr/>
          <p:nvPr/>
        </p:nvSpPr>
        <p:spPr>
          <a:xfrm>
            <a:off x="7057416" y="1975511"/>
            <a:ext cx="3547446" cy="369332"/>
          </a:xfrm>
          <a:prstGeom prst="rect">
            <a:avLst/>
          </a:prstGeom>
        </p:spPr>
        <p:txBody>
          <a:bodyPr wrap="none">
            <a:spAutoFit/>
          </a:bodyPr>
          <a:lstStyle/>
          <a:p>
            <a:r>
              <a:rPr lang="en-US" b="1" dirty="0" err="1">
                <a:latin typeface="Calibri" panose="020F0502020204030204" pitchFamily="34" charset="0"/>
                <a:ea typeface="Calibri" panose="020F0502020204030204" pitchFamily="34" charset="0"/>
              </a:rPr>
              <a:t>Alți</a:t>
            </a:r>
            <a:r>
              <a:rPr lang="en-US" b="1" dirty="0">
                <a:latin typeface="Calibri" panose="020F0502020204030204" pitchFamily="34" charset="0"/>
                <a:ea typeface="Calibri" panose="020F0502020204030204" pitchFamily="34" charset="0"/>
              </a:rPr>
              <a:t> </a:t>
            </a:r>
            <a:r>
              <a:rPr lang="en-US" b="1" dirty="0" err="1">
                <a:latin typeface="Calibri" panose="020F0502020204030204" pitchFamily="34" charset="0"/>
                <a:ea typeface="Calibri" panose="020F0502020204030204" pitchFamily="34" charset="0"/>
              </a:rPr>
              <a:t>indicatori</a:t>
            </a:r>
            <a:r>
              <a:rPr lang="en-US" b="1" dirty="0">
                <a:latin typeface="Calibri" panose="020F0502020204030204" pitchFamily="34" charset="0"/>
                <a:ea typeface="Calibri" panose="020F0502020204030204" pitchFamily="34" charset="0"/>
              </a:rPr>
              <a:t>, conform OG57/2002</a:t>
            </a:r>
            <a:endParaRPr lang="en-US" b="1" dirty="0"/>
          </a:p>
        </p:txBody>
      </p:sp>
    </p:spTree>
    <p:extLst>
      <p:ext uri="{BB962C8B-B14F-4D97-AF65-F5344CB8AC3E}">
        <p14:creationId xmlns:p14="http://schemas.microsoft.com/office/powerpoint/2010/main" val="29583098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TextBox 5"/>
          <p:cNvSpPr txBox="1"/>
          <p:nvPr/>
        </p:nvSpPr>
        <p:spPr>
          <a:xfrm>
            <a:off x="2790701" y="1365662"/>
            <a:ext cx="6608618" cy="646331"/>
          </a:xfrm>
          <a:prstGeom prst="rect">
            <a:avLst/>
          </a:prstGeom>
          <a:noFill/>
        </p:spPr>
        <p:txBody>
          <a:bodyPr wrap="square" rtlCol="0">
            <a:spAutoFit/>
          </a:bodyPr>
          <a:lstStyle/>
          <a:p>
            <a:pPr algn="ctr"/>
            <a:r>
              <a:rPr lang="en-US" i="1" dirty="0" err="1" smtClean="0"/>
              <a:t>Proiectarea</a:t>
            </a:r>
            <a:r>
              <a:rPr lang="en-US" i="1" dirty="0" smtClean="0"/>
              <a:t> </a:t>
            </a:r>
            <a:r>
              <a:rPr lang="ro-RO" i="1" dirty="0" err="1"/>
              <a:t>ș</a:t>
            </a:r>
            <a:r>
              <a:rPr lang="en-US" i="1" dirty="0" err="1" smtClean="0"/>
              <a:t>i</a:t>
            </a:r>
            <a:r>
              <a:rPr lang="en-US" i="1" dirty="0" smtClean="0"/>
              <a:t> </a:t>
            </a:r>
            <a:r>
              <a:rPr lang="en-US" i="1" dirty="0" err="1" smtClean="0"/>
              <a:t>realizarea</a:t>
            </a:r>
            <a:r>
              <a:rPr lang="en-US" i="1" dirty="0" smtClean="0"/>
              <a:t> </a:t>
            </a:r>
            <a:r>
              <a:rPr lang="en-US" i="1" dirty="0" err="1" smtClean="0"/>
              <a:t>unui</a:t>
            </a:r>
            <a:r>
              <a:rPr lang="en-US" i="1" dirty="0" smtClean="0"/>
              <a:t> s</a:t>
            </a:r>
            <a:r>
              <a:rPr lang="ro-RO" i="1" dirty="0" smtClean="0"/>
              <a:t>i</a:t>
            </a:r>
            <a:r>
              <a:rPr lang="en-US" i="1" dirty="0" smtClean="0"/>
              <a:t>stem d</a:t>
            </a:r>
            <a:r>
              <a:rPr lang="ro-RO" i="1" dirty="0" smtClean="0"/>
              <a:t>i</a:t>
            </a:r>
            <a:r>
              <a:rPr lang="en-US" i="1" dirty="0" err="1" smtClean="0"/>
              <a:t>namic</a:t>
            </a:r>
            <a:r>
              <a:rPr lang="en-US" i="1" dirty="0" smtClean="0"/>
              <a:t> de </a:t>
            </a:r>
            <a:r>
              <a:rPr lang="en-US" i="1" dirty="0" err="1" smtClean="0"/>
              <a:t>mixare</a:t>
            </a:r>
            <a:r>
              <a:rPr lang="en-US" i="1" dirty="0" smtClean="0"/>
              <a:t> a </a:t>
            </a:r>
            <a:r>
              <a:rPr lang="en-US" i="1" dirty="0" err="1" smtClean="0"/>
              <a:t>gazelor</a:t>
            </a:r>
            <a:r>
              <a:rPr lang="en-US" i="1" dirty="0" smtClean="0"/>
              <a:t> </a:t>
            </a:r>
            <a:r>
              <a:rPr lang="en-US" i="1" dirty="0" err="1" smtClean="0"/>
              <a:t>pentru</a:t>
            </a:r>
            <a:r>
              <a:rPr lang="en-US" i="1" dirty="0" smtClean="0"/>
              <a:t> </a:t>
            </a:r>
            <a:r>
              <a:rPr lang="en-US" i="1" dirty="0" err="1" smtClean="0"/>
              <a:t>testarea</a:t>
            </a:r>
            <a:r>
              <a:rPr lang="en-US" i="1" dirty="0" smtClean="0"/>
              <a:t> </a:t>
            </a:r>
            <a:r>
              <a:rPr lang="en-US" i="1" dirty="0" err="1" smtClean="0"/>
              <a:t>concentra</a:t>
            </a:r>
            <a:r>
              <a:rPr lang="ro-RO" i="1" dirty="0" smtClean="0"/>
              <a:t>ț</a:t>
            </a:r>
            <a:r>
              <a:rPr lang="en-US" i="1" dirty="0" err="1" smtClean="0"/>
              <a:t>iei</a:t>
            </a:r>
            <a:r>
              <a:rPr lang="en-US" i="1" dirty="0" smtClean="0"/>
              <a:t> de acetone </a:t>
            </a:r>
            <a:r>
              <a:rPr lang="ro-RO" i="1" dirty="0"/>
              <a:t>î</a:t>
            </a:r>
            <a:r>
              <a:rPr lang="en-US" i="1" dirty="0" smtClean="0"/>
              <a:t>n </a:t>
            </a:r>
            <a:r>
              <a:rPr lang="en-US" i="1" dirty="0" err="1" smtClean="0"/>
              <a:t>domeniul</a:t>
            </a:r>
            <a:r>
              <a:rPr lang="en-US" i="1" dirty="0" smtClean="0"/>
              <a:t> medical </a:t>
            </a:r>
            <a:endParaRPr lang="en-US" i="1" dirty="0"/>
          </a:p>
        </p:txBody>
      </p:sp>
      <p:pic>
        <p:nvPicPr>
          <p:cNvPr id="614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5768" y="2433267"/>
            <a:ext cx="3847194" cy="26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34503" y="5244350"/>
            <a:ext cx="3433144" cy="646331"/>
          </a:xfrm>
          <a:prstGeom prst="rect">
            <a:avLst/>
          </a:prstGeom>
        </p:spPr>
        <p:txBody>
          <a:bodyPr wrap="square">
            <a:spAutoFit/>
          </a:bodyPr>
          <a:lstStyle/>
          <a:p>
            <a:r>
              <a:rPr lang="ro-RO" b="1" dirty="0">
                <a:latin typeface="Calibri" panose="020F0502020204030204" pitchFamily="34" charset="0"/>
                <a:ea typeface="Times New Roman" panose="02020603050405020304" pitchFamily="18" charset="0"/>
              </a:rPr>
              <a:t>Figura 1.</a:t>
            </a:r>
            <a:r>
              <a:rPr lang="ro-RO" dirty="0">
                <a:latin typeface="Calibri" panose="020F0502020204030204" pitchFamily="34" charset="0"/>
                <a:ea typeface="Times New Roman" panose="02020603050405020304" pitchFamily="18" charset="0"/>
              </a:rPr>
              <a:t> Schema de ansamblu a </a:t>
            </a:r>
            <a:r>
              <a:rPr lang="en-US" dirty="0" err="1" smtClean="0">
                <a:latin typeface="Calibri" panose="020F0502020204030204" pitchFamily="34" charset="0"/>
                <a:ea typeface="Times New Roman" panose="02020603050405020304" pitchFamily="18" charset="0"/>
              </a:rPr>
              <a:t>sistemului</a:t>
            </a:r>
            <a:r>
              <a:rPr lang="en-US" dirty="0" smtClean="0">
                <a:latin typeface="Calibri" panose="020F0502020204030204" pitchFamily="34" charset="0"/>
                <a:ea typeface="Times New Roman" panose="02020603050405020304" pitchFamily="18" charset="0"/>
              </a:rPr>
              <a:t> de </a:t>
            </a:r>
            <a:r>
              <a:rPr lang="en-US" dirty="0" err="1" smtClean="0">
                <a:latin typeface="Calibri" panose="020F0502020204030204" pitchFamily="34" charset="0"/>
                <a:ea typeface="Times New Roman" panose="02020603050405020304" pitchFamily="18" charset="0"/>
              </a:rPr>
              <a:t>mixare</a:t>
            </a:r>
            <a:r>
              <a:rPr lang="en-US" dirty="0" smtClean="0">
                <a:latin typeface="Calibri" panose="020F0502020204030204" pitchFamily="34" charset="0"/>
                <a:ea typeface="Times New Roman" panose="02020603050405020304" pitchFamily="18" charset="0"/>
              </a:rPr>
              <a:t> a </a:t>
            </a:r>
            <a:r>
              <a:rPr lang="en-US" dirty="0" err="1" smtClean="0">
                <a:latin typeface="Calibri" panose="020F0502020204030204" pitchFamily="34" charset="0"/>
                <a:ea typeface="Times New Roman" panose="02020603050405020304" pitchFamily="18" charset="0"/>
              </a:rPr>
              <a:t>gazelor</a:t>
            </a:r>
            <a:r>
              <a:rPr lang="ro-RO" dirty="0" smtClean="0">
                <a:latin typeface="Calibri" panose="020F0502020204030204" pitchFamily="34" charset="0"/>
                <a:ea typeface="Times New Roman" panose="02020603050405020304" pitchFamily="18" charset="0"/>
              </a:rPr>
              <a:t> </a:t>
            </a:r>
            <a:endParaRPr lang="en-US" dirty="0"/>
          </a:p>
        </p:txBody>
      </p:sp>
      <p:pic>
        <p:nvPicPr>
          <p:cNvPr id="9" name="Picture 8">
            <a:extLst>
              <a:ext uri="{FF2B5EF4-FFF2-40B4-BE49-F238E27FC236}">
                <a16:creationId xmlns:a16="http://schemas.microsoft.com/office/drawing/2014/main" id="{48F87FFE-7B87-E95E-D81A-B24B831043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0714" y="2433267"/>
            <a:ext cx="5710538" cy="2577673"/>
          </a:xfrm>
          <a:prstGeom prst="rect">
            <a:avLst/>
          </a:prstGeom>
        </p:spPr>
      </p:pic>
      <p:sp>
        <p:nvSpPr>
          <p:cNvPr id="8" name="TextBox 7"/>
          <p:cNvSpPr txBox="1"/>
          <p:nvPr/>
        </p:nvSpPr>
        <p:spPr>
          <a:xfrm>
            <a:off x="7184571" y="5244350"/>
            <a:ext cx="3212276" cy="369332"/>
          </a:xfrm>
          <a:prstGeom prst="rect">
            <a:avLst/>
          </a:prstGeom>
          <a:solidFill>
            <a:srgbClr val="00B0F0"/>
          </a:solidFill>
        </p:spPr>
        <p:txBody>
          <a:bodyPr wrap="square" rtlCol="0">
            <a:spAutoFit/>
          </a:bodyPr>
          <a:lstStyle/>
          <a:p>
            <a:pPr algn="ctr"/>
            <a:r>
              <a:rPr lang="en-US" b="1" dirty="0" err="1" smtClean="0"/>
              <a:t>Realizat</a:t>
            </a:r>
            <a:r>
              <a:rPr lang="en-US" b="1" dirty="0" smtClean="0"/>
              <a:t> </a:t>
            </a:r>
            <a:r>
              <a:rPr lang="ro-RO" b="1" dirty="0" smtClean="0"/>
              <a:t>î</a:t>
            </a:r>
            <a:r>
              <a:rPr lang="en-US" b="1" dirty="0" smtClean="0"/>
              <a:t>n INCDFM</a:t>
            </a:r>
            <a:endParaRPr lang="en-US" b="1" dirty="0"/>
          </a:p>
        </p:txBody>
      </p:sp>
    </p:spTree>
    <p:extLst>
      <p:ext uri="{BB962C8B-B14F-4D97-AF65-F5344CB8AC3E}">
        <p14:creationId xmlns:p14="http://schemas.microsoft.com/office/powerpoint/2010/main" val="4125089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graphicFrame>
        <p:nvGraphicFramePr>
          <p:cNvPr id="6" name="Table 5"/>
          <p:cNvGraphicFramePr>
            <a:graphicFrameLocks noGrp="1"/>
          </p:cNvGraphicFramePr>
          <p:nvPr>
            <p:extLst>
              <p:ext uri="{D42A27DB-BD31-4B8C-83A1-F6EECF244321}">
                <p14:modId xmlns:p14="http://schemas.microsoft.com/office/powerpoint/2010/main" val="3907722628"/>
              </p:ext>
            </p:extLst>
          </p:nvPr>
        </p:nvGraphicFramePr>
        <p:xfrm>
          <a:off x="542801" y="1734478"/>
          <a:ext cx="4468585" cy="1783328"/>
        </p:xfrm>
        <a:graphic>
          <a:graphicData uri="http://schemas.openxmlformats.org/drawingml/2006/table">
            <a:tbl>
              <a:tblPr firstRow="1" firstCol="1" bandRow="1">
                <a:tableStyleId>{5C22544A-7EE6-4342-B048-85BDC9FD1C3A}</a:tableStyleId>
              </a:tblPr>
              <a:tblGrid>
                <a:gridCol w="390956">
                  <a:extLst>
                    <a:ext uri="{9D8B030D-6E8A-4147-A177-3AD203B41FA5}">
                      <a16:colId xmlns:a16="http://schemas.microsoft.com/office/drawing/2014/main" val="3144984848"/>
                    </a:ext>
                  </a:extLst>
                </a:gridCol>
                <a:gridCol w="4077629">
                  <a:extLst>
                    <a:ext uri="{9D8B030D-6E8A-4147-A177-3AD203B41FA5}">
                      <a16:colId xmlns:a16="http://schemas.microsoft.com/office/drawing/2014/main" val="3632710621"/>
                    </a:ext>
                  </a:extLst>
                </a:gridCol>
              </a:tblGrid>
              <a:tr h="445832">
                <a:tc>
                  <a:txBody>
                    <a:bodyPr/>
                    <a:lstStyle/>
                    <a:p>
                      <a:pPr marL="0" marR="0" algn="just">
                        <a:spcBef>
                          <a:spcPts val="0"/>
                        </a:spcBef>
                        <a:spcAft>
                          <a:spcPts val="0"/>
                        </a:spcAft>
                      </a:pPr>
                      <a:r>
                        <a:rPr lang="pt-BR" sz="1000">
                          <a:effectLst/>
                        </a:rPr>
                        <a:t>P31</a:t>
                      </a:r>
                      <a:endParaRPr lang="en-US" sz="1200">
                        <a:effectLst/>
                      </a:endParaRPr>
                    </a:p>
                    <a:p>
                      <a:pPr marL="0" marR="0" algn="just">
                        <a:spcBef>
                          <a:spcPts val="0"/>
                        </a:spcBef>
                        <a:spcAft>
                          <a:spcPts val="0"/>
                        </a:spcAft>
                      </a:pPr>
                      <a:r>
                        <a:rPr lang="pt-BR" sz="10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pt-BR" sz="1000">
                          <a:effectLst/>
                        </a:rPr>
                        <a:t>I PZT(Nb) 575</a:t>
                      </a:r>
                      <a:r>
                        <a:rPr lang="pt-BR" sz="1000" baseline="30000">
                          <a:effectLst/>
                        </a:rPr>
                        <a:t>o</a:t>
                      </a:r>
                      <a:r>
                        <a:rPr lang="pt-BR" sz="1000">
                          <a:effectLst/>
                        </a:rPr>
                        <a:t>C, 2 J/cm</a:t>
                      </a:r>
                      <a:r>
                        <a:rPr lang="pt-BR" sz="1000" baseline="30000">
                          <a:effectLst/>
                        </a:rPr>
                        <a:t>2</a:t>
                      </a:r>
                      <a:r>
                        <a:rPr lang="pt-BR" sz="1000">
                          <a:effectLst/>
                        </a:rPr>
                        <a:t>, PO2= 0.2 mbar, 5 Hz, dT-S= 6 cm, </a:t>
                      </a:r>
                      <a:endParaRPr lang="en-US" sz="1200">
                        <a:effectLst/>
                      </a:endParaRPr>
                    </a:p>
                    <a:p>
                      <a:pPr marL="0" marR="0">
                        <a:spcBef>
                          <a:spcPts val="0"/>
                        </a:spcBef>
                        <a:spcAft>
                          <a:spcPts val="0"/>
                        </a:spcAft>
                      </a:pPr>
                      <a:r>
                        <a:rPr lang="pt-BR" sz="1000">
                          <a:effectLst/>
                        </a:rPr>
                        <a:t>II PZT(K) 575</a:t>
                      </a:r>
                      <a:r>
                        <a:rPr lang="pt-BR" sz="1000" baseline="30000">
                          <a:effectLst/>
                        </a:rPr>
                        <a:t>o</a:t>
                      </a:r>
                      <a:r>
                        <a:rPr lang="pt-BR" sz="1000">
                          <a:effectLst/>
                        </a:rPr>
                        <a:t>C, 2 J/cm</a:t>
                      </a:r>
                      <a:r>
                        <a:rPr lang="pt-BR" sz="1000" baseline="30000">
                          <a:effectLst/>
                        </a:rPr>
                        <a:t>2</a:t>
                      </a:r>
                      <a:r>
                        <a:rPr lang="pt-BR" sz="1000">
                          <a:effectLst/>
                        </a:rPr>
                        <a:t>, PO2= 0.2 mbar, 5 Hz, dT-S= 6 cm,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46697700"/>
                  </a:ext>
                </a:extLst>
              </a:tr>
              <a:tr h="445832">
                <a:tc>
                  <a:txBody>
                    <a:bodyPr/>
                    <a:lstStyle/>
                    <a:p>
                      <a:pPr marL="0" marR="0" algn="just">
                        <a:spcBef>
                          <a:spcPts val="0"/>
                        </a:spcBef>
                        <a:spcAft>
                          <a:spcPts val="0"/>
                        </a:spcAft>
                      </a:pPr>
                      <a:r>
                        <a:rPr lang="pt-BR" sz="1000">
                          <a:effectLst/>
                        </a:rPr>
                        <a:t>P32</a:t>
                      </a:r>
                      <a:endParaRPr lang="en-US" sz="1200">
                        <a:effectLst/>
                      </a:endParaRPr>
                    </a:p>
                    <a:p>
                      <a:pPr marL="0" marR="0" algn="just">
                        <a:spcBef>
                          <a:spcPts val="0"/>
                        </a:spcBef>
                        <a:spcAft>
                          <a:spcPts val="0"/>
                        </a:spcAft>
                      </a:pPr>
                      <a:r>
                        <a:rPr lang="pt-BR" sz="10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pt-BR" sz="1000">
                          <a:effectLst/>
                        </a:rPr>
                        <a:t>I PZT(Fe) 575</a:t>
                      </a:r>
                      <a:r>
                        <a:rPr lang="pt-BR" sz="1000" baseline="30000">
                          <a:effectLst/>
                        </a:rPr>
                        <a:t>o</a:t>
                      </a:r>
                      <a:r>
                        <a:rPr lang="pt-BR" sz="1000">
                          <a:effectLst/>
                        </a:rPr>
                        <a:t>C, 2 J/cm</a:t>
                      </a:r>
                      <a:r>
                        <a:rPr lang="pt-BR" sz="1000" baseline="30000">
                          <a:effectLst/>
                        </a:rPr>
                        <a:t>2</a:t>
                      </a:r>
                      <a:r>
                        <a:rPr lang="pt-BR" sz="1000">
                          <a:effectLst/>
                        </a:rPr>
                        <a:t>, PO2= 0.2 mbar, 5 Hz, dT-S= 6 cm, </a:t>
                      </a:r>
                      <a:endParaRPr lang="en-US" sz="1200">
                        <a:effectLst/>
                      </a:endParaRPr>
                    </a:p>
                    <a:p>
                      <a:pPr marL="0" marR="0">
                        <a:spcBef>
                          <a:spcPts val="0"/>
                        </a:spcBef>
                        <a:spcAft>
                          <a:spcPts val="0"/>
                        </a:spcAft>
                      </a:pPr>
                      <a:r>
                        <a:rPr lang="pt-BR" sz="1000">
                          <a:effectLst/>
                        </a:rPr>
                        <a:t>II PZT(La) 575</a:t>
                      </a:r>
                      <a:r>
                        <a:rPr lang="pt-BR" sz="1000" baseline="30000">
                          <a:effectLst/>
                        </a:rPr>
                        <a:t>o</a:t>
                      </a:r>
                      <a:r>
                        <a:rPr lang="pt-BR" sz="1000">
                          <a:effectLst/>
                        </a:rPr>
                        <a:t>C, 2 J/cm</a:t>
                      </a:r>
                      <a:r>
                        <a:rPr lang="pt-BR" sz="1000" baseline="30000">
                          <a:effectLst/>
                        </a:rPr>
                        <a:t>2</a:t>
                      </a:r>
                      <a:r>
                        <a:rPr lang="pt-BR" sz="1000">
                          <a:effectLst/>
                        </a:rPr>
                        <a:t>, PO2= 0.2 mbar, 5 Hz, dT-S= 6 cm,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91178664"/>
                  </a:ext>
                </a:extLst>
              </a:tr>
              <a:tr h="445832">
                <a:tc>
                  <a:txBody>
                    <a:bodyPr/>
                    <a:lstStyle/>
                    <a:p>
                      <a:pPr marL="0" marR="0" algn="just">
                        <a:spcBef>
                          <a:spcPts val="0"/>
                        </a:spcBef>
                        <a:spcAft>
                          <a:spcPts val="0"/>
                        </a:spcAft>
                      </a:pPr>
                      <a:r>
                        <a:rPr lang="pt-BR" sz="1000">
                          <a:effectLst/>
                        </a:rPr>
                        <a:t>P36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pt-BR" sz="1000" dirty="0">
                          <a:effectLst/>
                        </a:rPr>
                        <a:t>I PZT(Bi) 575</a:t>
                      </a:r>
                      <a:r>
                        <a:rPr lang="pt-BR" sz="1000" baseline="30000" dirty="0">
                          <a:effectLst/>
                        </a:rPr>
                        <a:t>o</a:t>
                      </a:r>
                      <a:r>
                        <a:rPr lang="pt-BR" sz="1000" dirty="0">
                          <a:effectLst/>
                        </a:rPr>
                        <a:t>C, 2 J/cm</a:t>
                      </a:r>
                      <a:r>
                        <a:rPr lang="pt-BR" sz="1000" baseline="30000" dirty="0">
                          <a:effectLst/>
                        </a:rPr>
                        <a:t>2</a:t>
                      </a:r>
                      <a:r>
                        <a:rPr lang="pt-BR" sz="1000" dirty="0">
                          <a:effectLst/>
                        </a:rPr>
                        <a:t>, PO2= 0.2 mbar, 5 Hz, dT-S= 6 cm, </a:t>
                      </a:r>
                      <a:endParaRPr lang="en-US" sz="1200" dirty="0">
                        <a:effectLst/>
                      </a:endParaRPr>
                    </a:p>
                    <a:p>
                      <a:pPr marL="0" marR="0">
                        <a:spcBef>
                          <a:spcPts val="0"/>
                        </a:spcBef>
                        <a:spcAft>
                          <a:spcPts val="0"/>
                        </a:spcAft>
                      </a:pPr>
                      <a:r>
                        <a:rPr lang="pt-BR" sz="1000" dirty="0">
                          <a:effectLst/>
                        </a:rPr>
                        <a:t>II PZT(Fe) 575</a:t>
                      </a:r>
                      <a:r>
                        <a:rPr lang="pt-BR" sz="1000" baseline="30000" dirty="0">
                          <a:effectLst/>
                        </a:rPr>
                        <a:t>o</a:t>
                      </a:r>
                      <a:r>
                        <a:rPr lang="pt-BR" sz="1000" dirty="0">
                          <a:effectLst/>
                        </a:rPr>
                        <a:t>C, 2 J/cm</a:t>
                      </a:r>
                      <a:r>
                        <a:rPr lang="pt-BR" sz="1000" baseline="30000" dirty="0">
                          <a:effectLst/>
                        </a:rPr>
                        <a:t>2</a:t>
                      </a:r>
                      <a:r>
                        <a:rPr lang="pt-BR" sz="1000" dirty="0">
                          <a:effectLst/>
                        </a:rPr>
                        <a:t>, PO2= 0.2 mbar, 5 Hz, dT-S= 6 cm,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95534582"/>
                  </a:ext>
                </a:extLst>
              </a:tr>
              <a:tr h="445832">
                <a:tc>
                  <a:txBody>
                    <a:bodyPr/>
                    <a:lstStyle/>
                    <a:p>
                      <a:pPr marL="0" marR="0" algn="just">
                        <a:spcBef>
                          <a:spcPts val="0"/>
                        </a:spcBef>
                        <a:spcAft>
                          <a:spcPts val="0"/>
                        </a:spcAft>
                      </a:pPr>
                      <a:r>
                        <a:rPr lang="pt-BR" sz="1000">
                          <a:effectLst/>
                        </a:rPr>
                        <a:t>P37</a:t>
                      </a:r>
                      <a:endParaRPr lang="en-US" sz="1200">
                        <a:effectLst/>
                      </a:endParaRPr>
                    </a:p>
                    <a:p>
                      <a:pPr marL="0" marR="0" algn="just">
                        <a:spcBef>
                          <a:spcPts val="0"/>
                        </a:spcBef>
                        <a:spcAft>
                          <a:spcPts val="0"/>
                        </a:spcAft>
                      </a:pPr>
                      <a:r>
                        <a:rPr lang="pt-BR" sz="10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pt-BR" sz="1000" dirty="0">
                          <a:effectLst/>
                        </a:rPr>
                        <a:t>I PZT(Fe) 575</a:t>
                      </a:r>
                      <a:r>
                        <a:rPr lang="pt-BR" sz="1000" baseline="30000" dirty="0">
                          <a:effectLst/>
                        </a:rPr>
                        <a:t>o</a:t>
                      </a:r>
                      <a:r>
                        <a:rPr lang="pt-BR" sz="1000" dirty="0">
                          <a:effectLst/>
                        </a:rPr>
                        <a:t>C, 2 J/cm</a:t>
                      </a:r>
                      <a:r>
                        <a:rPr lang="pt-BR" sz="1000" baseline="30000" dirty="0">
                          <a:effectLst/>
                        </a:rPr>
                        <a:t>2</a:t>
                      </a:r>
                      <a:r>
                        <a:rPr lang="pt-BR" sz="1000" dirty="0">
                          <a:effectLst/>
                        </a:rPr>
                        <a:t>, PO2= 0.2 mbar, 5 Hz, dT-S= 6 cm, </a:t>
                      </a:r>
                      <a:endParaRPr lang="en-US" sz="1200" dirty="0">
                        <a:effectLst/>
                      </a:endParaRPr>
                    </a:p>
                    <a:p>
                      <a:pPr marL="0" marR="0">
                        <a:spcBef>
                          <a:spcPts val="0"/>
                        </a:spcBef>
                        <a:spcAft>
                          <a:spcPts val="0"/>
                        </a:spcAft>
                      </a:pPr>
                      <a:r>
                        <a:rPr lang="pt-BR" sz="1000" dirty="0">
                          <a:effectLst/>
                        </a:rPr>
                        <a:t>II PZT(Bi) 575</a:t>
                      </a:r>
                      <a:r>
                        <a:rPr lang="pt-BR" sz="1000" baseline="30000" dirty="0">
                          <a:effectLst/>
                        </a:rPr>
                        <a:t>o</a:t>
                      </a:r>
                      <a:r>
                        <a:rPr lang="pt-BR" sz="1000" dirty="0">
                          <a:effectLst/>
                        </a:rPr>
                        <a:t>C, 2 J/cm</a:t>
                      </a:r>
                      <a:r>
                        <a:rPr lang="pt-BR" sz="1000" baseline="30000" dirty="0">
                          <a:effectLst/>
                        </a:rPr>
                        <a:t>2</a:t>
                      </a:r>
                      <a:r>
                        <a:rPr lang="pt-BR" sz="1000" dirty="0">
                          <a:effectLst/>
                        </a:rPr>
                        <a:t>, PO2= 0.2 mbar, 5 Hz, dT-S= 6 cm,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76146796"/>
                  </a:ext>
                </a:extLst>
              </a:tr>
            </a:tbl>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18801411"/>
              </p:ext>
            </p:extLst>
          </p:nvPr>
        </p:nvGraphicFramePr>
        <p:xfrm>
          <a:off x="263731" y="3602129"/>
          <a:ext cx="2400890" cy="1951408"/>
        </p:xfrm>
        <a:graphic>
          <a:graphicData uri="http://schemas.openxmlformats.org/presentationml/2006/ole">
            <mc:AlternateContent xmlns:mc="http://schemas.openxmlformats.org/markup-compatibility/2006">
              <mc:Choice xmlns:v="urn:schemas-microsoft-com:vml" Requires="v">
                <p:oleObj spid="_x0000_s7385" name="Graph" r:id="rId4" imgW="4531845" imgH="3464745" progId="Origin95.Graph">
                  <p:embed/>
                </p:oleObj>
              </mc:Choice>
              <mc:Fallback>
                <p:oleObj name="Graph" r:id="rId4" imgW="4531845" imgH="3464745" progId="Origin95.Grap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4706" r="9911"/>
                      <a:stretch>
                        <a:fillRect/>
                      </a:stretch>
                    </p:blipFill>
                    <p:spPr bwMode="auto">
                      <a:xfrm>
                        <a:off x="263731" y="3602129"/>
                        <a:ext cx="2400890" cy="1951408"/>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59958763"/>
              </p:ext>
            </p:extLst>
          </p:nvPr>
        </p:nvGraphicFramePr>
        <p:xfrm>
          <a:off x="2919774" y="3651662"/>
          <a:ext cx="2321148" cy="1951408"/>
        </p:xfrm>
        <a:graphic>
          <a:graphicData uri="http://schemas.openxmlformats.org/presentationml/2006/ole">
            <mc:AlternateContent xmlns:mc="http://schemas.openxmlformats.org/markup-compatibility/2006">
              <mc:Choice xmlns:v="urn:schemas-microsoft-com:vml" Requires="v">
                <p:oleObj spid="_x0000_s7386" name="Graph" r:id="rId6" imgW="4531845" imgH="3464745" progId="Origin95.Graph">
                  <p:embed/>
                </p:oleObj>
              </mc:Choice>
              <mc:Fallback>
                <p:oleObj name="Graph" r:id="rId6" imgW="4531845" imgH="3464745" progId="Origin95.Graph">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r="8810"/>
                      <a:stretch>
                        <a:fillRect/>
                      </a:stretch>
                    </p:blipFill>
                    <p:spPr bwMode="auto">
                      <a:xfrm>
                        <a:off x="2919774" y="3651662"/>
                        <a:ext cx="2321148" cy="1951408"/>
                      </a:xfrm>
                      <a:prstGeom prst="rect">
                        <a:avLst/>
                      </a:prstGeom>
                      <a:noFill/>
                    </p:spPr>
                  </p:pic>
                </p:oleObj>
              </mc:Fallback>
            </mc:AlternateContent>
          </a:graphicData>
        </a:graphic>
      </p:graphicFrame>
      <p:sp>
        <p:nvSpPr>
          <p:cNvPr id="9" name="Rectangle 3"/>
          <p:cNvSpPr>
            <a:spLocks noChangeArrowheads="1"/>
          </p:cNvSpPr>
          <p:nvPr/>
        </p:nvSpPr>
        <p:spPr bwMode="auto">
          <a:xfrm>
            <a:off x="1442854" y="1221343"/>
            <a:ext cx="99633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47675" algn="l" defTabSz="914400" rtl="0" eaLnBrk="0" fontAlgn="base" latinLnBrk="0" hangingPunct="0">
              <a:lnSpc>
                <a:spcPct val="100000"/>
              </a:lnSpc>
              <a:spcBef>
                <a:spcPct val="0"/>
              </a:spcBef>
              <a:spcAft>
                <a:spcPct val="0"/>
              </a:spcAft>
              <a:buClrTx/>
              <a:buSzTx/>
              <a:buFontTx/>
              <a:buNone/>
              <a:tabLst/>
            </a:pPr>
            <a:r>
              <a:rPr kumimoji="0" lang="fr-FR" altLang="en-US" b="0" i="1"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Heterostructuri</a:t>
            </a:r>
            <a:r>
              <a:rPr kumimoji="0" lang="fr-FR" altLang="en-US"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fr-FR" altLang="en-US" b="0" i="1"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pe</a:t>
            </a:r>
            <a:r>
              <a:rPr kumimoji="0" lang="fr-FR" altLang="en-US"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fr-FR" altLang="en-US" b="0" i="1"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baz</a:t>
            </a:r>
            <a:r>
              <a:rPr kumimoji="0" lang="ro-RO" altLang="en-US"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ă</a:t>
            </a:r>
            <a:r>
              <a:rPr kumimoji="0" lang="fr-FR" altLang="en-US"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de </a:t>
            </a:r>
            <a:r>
              <a:rPr kumimoji="0" lang="fr-FR" altLang="en-US" b="0" i="1"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straturi</a:t>
            </a:r>
            <a:r>
              <a:rPr kumimoji="0" lang="fr-FR" altLang="en-US"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fr-FR" altLang="en-US" b="0" i="1"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feroelectrice</a:t>
            </a:r>
            <a:r>
              <a:rPr kumimoji="0" lang="fr-FR" altLang="en-US"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fr-FR" altLang="en-US" b="0" i="1"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dopate</a:t>
            </a:r>
            <a:r>
              <a:rPr kumimoji="0" lang="fr-FR" altLang="en-US"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fr-FR" altLang="en-US" b="0" i="1"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pentru</a:t>
            </a:r>
            <a:r>
              <a:rPr kumimoji="0" lang="fr-FR" altLang="en-US"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 </a:t>
            </a:r>
            <a:r>
              <a:rPr kumimoji="0" lang="fr-FR" altLang="en-US" b="0" i="1"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ob</a:t>
            </a:r>
            <a:r>
              <a:rPr kumimoji="0" lang="ro-RO" altLang="en-US"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ț</a:t>
            </a:r>
            <a:r>
              <a:rPr kumimoji="0" lang="fr-FR" altLang="en-US" b="0" i="1"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ine</a:t>
            </a:r>
            <a:r>
              <a:rPr kumimoji="0" lang="fr-FR" altLang="en-US"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diode p-n </a:t>
            </a:r>
            <a:r>
              <a:rPr kumimoji="0" lang="fr-FR" altLang="en-US" b="0" i="1"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feroelectrice</a:t>
            </a:r>
            <a:endParaRPr kumimoji="0" lang="en-US" altLang="en-US" b="0" i="1" u="none" strike="noStrike" cap="none" normalizeH="0" baseline="0" dirty="0" smtClean="0">
              <a:ln>
                <a:noFill/>
              </a:ln>
              <a:solidFill>
                <a:schemeClr val="tx1"/>
              </a:solidFill>
              <a:effectLst/>
              <a:latin typeface="Arial" panose="020B0604020202020204" pitchFamily="34" charset="0"/>
            </a:endParaRPr>
          </a:p>
        </p:txBody>
      </p:sp>
      <p:sp>
        <p:nvSpPr>
          <p:cNvPr id="10" name="Rectangle 4"/>
          <p:cNvSpPr>
            <a:spLocks noChangeArrowheads="1"/>
          </p:cNvSpPr>
          <p:nvPr/>
        </p:nvSpPr>
        <p:spPr bwMode="auto">
          <a:xfrm>
            <a:off x="686787" y="5620640"/>
            <a:ext cx="41806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en-US" sz="10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 1</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 Rezultatele măsurătorilor PUND; b) caracteristicile capacitate-tensiune</a:t>
            </a:r>
            <a:endParaRPr kumimoji="0" lang="ro-RO"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TextBox 10"/>
          <p:cNvSpPr txBox="1"/>
          <p:nvPr/>
        </p:nvSpPr>
        <p:spPr>
          <a:xfrm>
            <a:off x="5076312" y="1722715"/>
            <a:ext cx="6192982" cy="523220"/>
          </a:xfrm>
          <a:prstGeom prst="rect">
            <a:avLst/>
          </a:prstGeom>
          <a:noFill/>
        </p:spPr>
        <p:txBody>
          <a:bodyPr wrap="square" rtlCol="0">
            <a:spAutoFit/>
          </a:bodyPr>
          <a:lstStyle/>
          <a:p>
            <a:r>
              <a:rPr lang="en-US" sz="1400" dirty="0" smtClean="0"/>
              <a:t>Condi</a:t>
            </a:r>
            <a:r>
              <a:rPr lang="ro-RO" sz="1400" dirty="0" smtClean="0"/>
              <a:t>ț</a:t>
            </a:r>
            <a:r>
              <a:rPr lang="en-US" sz="1400" dirty="0" smtClean="0"/>
              <a:t>ii de </a:t>
            </a:r>
            <a:r>
              <a:rPr lang="en-US" sz="1400" dirty="0" err="1" smtClean="0"/>
              <a:t>depunere</a:t>
            </a:r>
            <a:r>
              <a:rPr lang="en-US" sz="1400" dirty="0" smtClean="0"/>
              <a:t> </a:t>
            </a:r>
            <a:r>
              <a:rPr lang="en-US" sz="1400" dirty="0" err="1" smtClean="0"/>
              <a:t>prin</a:t>
            </a:r>
            <a:r>
              <a:rPr lang="en-US" sz="1400" dirty="0" smtClean="0"/>
              <a:t> PLD </a:t>
            </a:r>
            <a:r>
              <a:rPr lang="en-US" sz="1400" dirty="0" err="1" smtClean="0"/>
              <a:t>pentru</a:t>
            </a:r>
            <a:r>
              <a:rPr lang="en-US" sz="1400" dirty="0" smtClean="0"/>
              <a:t> </a:t>
            </a:r>
            <a:r>
              <a:rPr lang="en-US" sz="1400" dirty="0" err="1" smtClean="0"/>
              <a:t>straturi</a:t>
            </a:r>
            <a:r>
              <a:rPr lang="en-US" sz="1400" dirty="0" smtClean="0"/>
              <a:t> de PZT </a:t>
            </a:r>
            <a:r>
              <a:rPr lang="en-US" sz="1400" dirty="0" err="1" smtClean="0"/>
              <a:t>dopate</a:t>
            </a:r>
            <a:r>
              <a:rPr lang="en-US" sz="1400" dirty="0" smtClean="0"/>
              <a:t> n (</a:t>
            </a:r>
            <a:r>
              <a:rPr lang="en-US" sz="1400" dirty="0" err="1" smtClean="0"/>
              <a:t>Nb</a:t>
            </a:r>
            <a:r>
              <a:rPr lang="en-US" sz="1400" dirty="0" smtClean="0"/>
              <a:t>, Bi, La) </a:t>
            </a:r>
            <a:r>
              <a:rPr lang="en-US" sz="1400" dirty="0" err="1" smtClean="0"/>
              <a:t>si</a:t>
            </a:r>
            <a:r>
              <a:rPr lang="en-US" sz="1400" dirty="0" smtClean="0"/>
              <a:t> p (Fe, K), </a:t>
            </a:r>
            <a:r>
              <a:rPr lang="ro-RO" sz="1400" dirty="0" smtClean="0"/>
              <a:t>î</a:t>
            </a:r>
            <a:r>
              <a:rPr lang="en-US" sz="1400" dirty="0" smtClean="0"/>
              <a:t>n </a:t>
            </a:r>
            <a:r>
              <a:rPr lang="en-US" sz="1400" dirty="0" err="1" smtClean="0"/>
              <a:t>jonc</a:t>
            </a:r>
            <a:r>
              <a:rPr lang="ro-RO" sz="1400" dirty="0" smtClean="0"/>
              <a:t>ț</a:t>
            </a:r>
            <a:r>
              <a:rPr lang="en-US" sz="1400" dirty="0" err="1" smtClean="0"/>
              <a:t>iuni</a:t>
            </a:r>
            <a:r>
              <a:rPr lang="en-US" sz="1400" dirty="0" smtClean="0"/>
              <a:t> p-n </a:t>
            </a:r>
            <a:r>
              <a:rPr lang="en-US" sz="1400" dirty="0" err="1" smtClean="0"/>
              <a:t>feroelectrice</a:t>
            </a:r>
            <a:endParaRPr lang="en-US" sz="1400" dirty="0"/>
          </a:p>
        </p:txBody>
      </p:sp>
      <p:graphicFrame>
        <p:nvGraphicFramePr>
          <p:cNvPr id="12" name="Object 11"/>
          <p:cNvGraphicFramePr>
            <a:graphicFrameLocks noChangeAspect="1"/>
          </p:cNvGraphicFramePr>
          <p:nvPr>
            <p:extLst>
              <p:ext uri="{D42A27DB-BD31-4B8C-83A1-F6EECF244321}">
                <p14:modId xmlns:p14="http://schemas.microsoft.com/office/powerpoint/2010/main" val="3890142648"/>
              </p:ext>
            </p:extLst>
          </p:nvPr>
        </p:nvGraphicFramePr>
        <p:xfrm>
          <a:off x="5991101" y="2353620"/>
          <a:ext cx="2181702" cy="1583065"/>
        </p:xfrm>
        <a:graphic>
          <a:graphicData uri="http://schemas.openxmlformats.org/presentationml/2006/ole">
            <mc:AlternateContent xmlns:mc="http://schemas.openxmlformats.org/markup-compatibility/2006">
              <mc:Choice xmlns:v="urn:schemas-microsoft-com:vml" Requires="v">
                <p:oleObj spid="_x0000_s7387" name="Graph" r:id="rId8" imgW="4631968" imgH="3554505" progId="Origin50.Graph">
                  <p:embed/>
                </p:oleObj>
              </mc:Choice>
              <mc:Fallback>
                <p:oleObj name="Graph" r:id="rId8" imgW="4631968" imgH="3554505" progId="Origin50.Graph">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t="12631"/>
                      <a:stretch>
                        <a:fillRect/>
                      </a:stretch>
                    </p:blipFill>
                    <p:spPr bwMode="auto">
                      <a:xfrm>
                        <a:off x="5991101" y="2353620"/>
                        <a:ext cx="2181702" cy="1583065"/>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232271421"/>
              </p:ext>
            </p:extLst>
          </p:nvPr>
        </p:nvGraphicFramePr>
        <p:xfrm>
          <a:off x="8153399" y="2350218"/>
          <a:ext cx="2179347" cy="1546032"/>
        </p:xfrm>
        <a:graphic>
          <a:graphicData uri="http://schemas.openxmlformats.org/presentationml/2006/ole">
            <mc:AlternateContent xmlns:mc="http://schemas.openxmlformats.org/markup-compatibility/2006">
              <mc:Choice xmlns:v="urn:schemas-microsoft-com:vml" Requires="v">
                <p:oleObj spid="_x0000_s7388" name="Graph" r:id="rId10" imgW="3920760" imgH="3000960" progId="Origin95.Graph">
                  <p:embed/>
                </p:oleObj>
              </mc:Choice>
              <mc:Fallback>
                <p:oleObj name="Graph" r:id="rId10" imgW="3920760" imgH="3000960" progId="Origin95.Graph">
                  <p:embed/>
                  <p:pic>
                    <p:nvPicPr>
                      <p:cNvPr id="0" name="Object 6"/>
                      <p:cNvPicPr>
                        <a:picLocks noChangeAspect="1" noChangeArrowheads="1"/>
                      </p:cNvPicPr>
                      <p:nvPr/>
                    </p:nvPicPr>
                    <p:blipFill>
                      <a:blip r:embed="rId11"/>
                      <a:srcRect t="9439"/>
                      <a:stretch>
                        <a:fillRect/>
                      </a:stretch>
                    </p:blipFill>
                    <p:spPr bwMode="auto">
                      <a:xfrm>
                        <a:off x="8153399" y="2350218"/>
                        <a:ext cx="2179347" cy="1546032"/>
                      </a:xfrm>
                      <a:prstGeom prst="rect">
                        <a:avLst/>
                      </a:prstGeom>
                      <a:noFill/>
                    </p:spPr>
                  </p:pic>
                </p:oleObj>
              </mc:Fallback>
            </mc:AlternateContent>
          </a:graphicData>
        </a:graphic>
      </p:graphicFrame>
      <p:sp>
        <p:nvSpPr>
          <p:cNvPr id="15" name="Rectangle 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9"/>
          <p:cNvSpPr>
            <a:spLocks noChangeArrowheads="1"/>
          </p:cNvSpPr>
          <p:nvPr/>
        </p:nvSpPr>
        <p:spPr bwMode="auto">
          <a:xfrm>
            <a:off x="0" y="1590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0"/>
          <p:cNvSpPr>
            <a:spLocks noChangeArrowheads="1"/>
          </p:cNvSpPr>
          <p:nvPr/>
        </p:nvSpPr>
        <p:spPr bwMode="auto">
          <a:xfrm>
            <a:off x="0" y="2724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en-US" sz="12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ro-RO" altLang="en-US" sz="1800" b="0" i="0" u="none" strike="noStrike" cap="none" normalizeH="0" baseline="0" smtClean="0">
              <a:ln>
                <a:noFill/>
              </a:ln>
              <a:solidFill>
                <a:schemeClr val="tx1"/>
              </a:solidFill>
              <a:effectLst/>
              <a:latin typeface="Arial" panose="020B0604020202020204" pitchFamily="34" charset="0"/>
            </a:endParaRPr>
          </a:p>
        </p:txBody>
      </p:sp>
      <p:sp>
        <p:nvSpPr>
          <p:cNvPr id="18" name="Rectangle 11"/>
          <p:cNvSpPr>
            <a:spLocks noChangeArrowheads="1"/>
          </p:cNvSpPr>
          <p:nvPr/>
        </p:nvSpPr>
        <p:spPr bwMode="auto">
          <a:xfrm>
            <a:off x="5717579" y="4040967"/>
            <a:ext cx="556359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en-US" sz="10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 2</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Curbele curenți de scurgeri măsurate la diferite temperaturi.</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Toate</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sunt</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rectificatoare</a:t>
            </a:r>
            <a:endParaRPr kumimoji="0" lang="ro-RO"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9" name="TextBox 18"/>
          <p:cNvSpPr txBox="1"/>
          <p:nvPr/>
        </p:nvSpPr>
        <p:spPr>
          <a:xfrm>
            <a:off x="5717579" y="4793313"/>
            <a:ext cx="5403272" cy="923330"/>
          </a:xfrm>
          <a:prstGeom prst="rect">
            <a:avLst/>
          </a:prstGeom>
          <a:solidFill>
            <a:srgbClr val="00B0F0"/>
          </a:solidFill>
        </p:spPr>
        <p:txBody>
          <a:bodyPr wrap="square" rtlCol="0">
            <a:spAutoFit/>
          </a:bodyPr>
          <a:lstStyle/>
          <a:p>
            <a:r>
              <a:rPr lang="en-US" b="1" dirty="0" err="1" smtClean="0"/>
              <a:t>Jonc</a:t>
            </a:r>
            <a:r>
              <a:rPr lang="ro-RO" b="1" dirty="0" smtClean="0"/>
              <a:t>ț</a:t>
            </a:r>
            <a:r>
              <a:rPr lang="en-US" b="1" dirty="0" err="1" smtClean="0"/>
              <a:t>iuni</a:t>
            </a:r>
            <a:r>
              <a:rPr lang="en-US" b="1" dirty="0" smtClean="0"/>
              <a:t> p-n </a:t>
            </a:r>
            <a:r>
              <a:rPr lang="en-US" b="1" dirty="0" err="1" smtClean="0"/>
              <a:t>feroelectrice</a:t>
            </a:r>
            <a:r>
              <a:rPr lang="en-US" b="1" dirty="0" smtClean="0"/>
              <a:t> cu </a:t>
            </a:r>
            <a:r>
              <a:rPr lang="en-US" b="1" dirty="0" err="1" smtClean="0"/>
              <a:t>amplificare</a:t>
            </a:r>
            <a:r>
              <a:rPr lang="en-US" b="1" dirty="0" smtClean="0"/>
              <a:t> de capacitate.</a:t>
            </a:r>
          </a:p>
          <a:p>
            <a:r>
              <a:rPr lang="en-US" b="1" dirty="0" err="1" smtClean="0"/>
              <a:t>Poten</a:t>
            </a:r>
            <a:r>
              <a:rPr lang="ro-RO" b="1" dirty="0" smtClean="0"/>
              <a:t>ț</a:t>
            </a:r>
            <a:r>
              <a:rPr lang="en-US" b="1" dirty="0" err="1" smtClean="0"/>
              <a:t>iale</a:t>
            </a:r>
            <a:r>
              <a:rPr lang="en-US" b="1" dirty="0" smtClean="0"/>
              <a:t> </a:t>
            </a:r>
            <a:r>
              <a:rPr lang="en-US" b="1" dirty="0" err="1" smtClean="0"/>
              <a:t>aplica</a:t>
            </a:r>
            <a:r>
              <a:rPr lang="ro-RO" b="1" dirty="0" smtClean="0"/>
              <a:t>ț</a:t>
            </a:r>
            <a:r>
              <a:rPr lang="en-US" b="1" dirty="0" smtClean="0"/>
              <a:t>ii: </a:t>
            </a:r>
            <a:r>
              <a:rPr lang="en-US" b="1" dirty="0" err="1" smtClean="0"/>
              <a:t>memorii</a:t>
            </a:r>
            <a:r>
              <a:rPr lang="en-US" b="1" dirty="0" smtClean="0"/>
              <a:t> </a:t>
            </a:r>
            <a:r>
              <a:rPr lang="en-US" b="1" dirty="0" err="1" smtClean="0"/>
              <a:t>nevolatile</a:t>
            </a:r>
            <a:r>
              <a:rPr lang="en-US" b="1" dirty="0" smtClean="0"/>
              <a:t> cu </a:t>
            </a:r>
            <a:r>
              <a:rPr lang="en-US" b="1" dirty="0" err="1" smtClean="0"/>
              <a:t>dou</a:t>
            </a:r>
            <a:r>
              <a:rPr lang="ro-RO" b="1" dirty="0" smtClean="0"/>
              <a:t>ă</a:t>
            </a:r>
            <a:r>
              <a:rPr lang="en-US" b="1" dirty="0" smtClean="0"/>
              <a:t> </a:t>
            </a:r>
            <a:r>
              <a:rPr lang="en-US" b="1" dirty="0" err="1" smtClean="0"/>
              <a:t>te</a:t>
            </a:r>
            <a:r>
              <a:rPr lang="ro-RO" b="1" dirty="0" smtClean="0"/>
              <a:t>r</a:t>
            </a:r>
            <a:r>
              <a:rPr lang="en-US" b="1" dirty="0" err="1" smtClean="0"/>
              <a:t>minale</a:t>
            </a:r>
            <a:r>
              <a:rPr lang="en-US" b="1" dirty="0" smtClean="0"/>
              <a:t>; FET cu </a:t>
            </a:r>
            <a:r>
              <a:rPr lang="en-US" b="1" dirty="0" err="1" smtClean="0"/>
              <a:t>consum</a:t>
            </a:r>
            <a:r>
              <a:rPr lang="en-US" b="1" dirty="0" smtClean="0"/>
              <a:t> </a:t>
            </a:r>
            <a:r>
              <a:rPr lang="en-US" b="1" dirty="0" err="1" smtClean="0"/>
              <a:t>redus</a:t>
            </a:r>
            <a:r>
              <a:rPr lang="en-US" b="1" dirty="0" smtClean="0"/>
              <a:t> de </a:t>
            </a:r>
            <a:r>
              <a:rPr lang="en-US" b="1" dirty="0" err="1" smtClean="0"/>
              <a:t>energie</a:t>
            </a:r>
            <a:r>
              <a:rPr lang="en-US" b="1" dirty="0" smtClean="0"/>
              <a:t>.</a:t>
            </a:r>
            <a:endParaRPr lang="en-US" b="1" dirty="0"/>
          </a:p>
        </p:txBody>
      </p:sp>
    </p:spTree>
    <p:extLst>
      <p:ext uri="{BB962C8B-B14F-4D97-AF65-F5344CB8AC3E}">
        <p14:creationId xmlns:p14="http://schemas.microsoft.com/office/powerpoint/2010/main" val="3832843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TextBox 5"/>
          <p:cNvSpPr txBox="1"/>
          <p:nvPr/>
        </p:nvSpPr>
        <p:spPr>
          <a:xfrm>
            <a:off x="4322619" y="1270660"/>
            <a:ext cx="3651662" cy="369332"/>
          </a:xfrm>
          <a:prstGeom prst="rect">
            <a:avLst/>
          </a:prstGeom>
          <a:noFill/>
        </p:spPr>
        <p:txBody>
          <a:bodyPr wrap="square" rtlCol="0">
            <a:spAutoFit/>
          </a:bodyPr>
          <a:lstStyle/>
          <a:p>
            <a:r>
              <a:rPr lang="en-US" b="1" dirty="0" err="1" smtClean="0"/>
              <a:t>Rezultate</a:t>
            </a:r>
            <a:r>
              <a:rPr lang="en-US" b="1" dirty="0" smtClean="0"/>
              <a:t> </a:t>
            </a:r>
            <a:r>
              <a:rPr lang="en-US" b="1" dirty="0" err="1" smtClean="0"/>
              <a:t>repre</a:t>
            </a:r>
            <a:r>
              <a:rPr lang="ro-RO" b="1" dirty="0"/>
              <a:t>z</a:t>
            </a:r>
            <a:r>
              <a:rPr lang="en-US" b="1" dirty="0" err="1" smtClean="0"/>
              <a:t>entative</a:t>
            </a:r>
            <a:r>
              <a:rPr lang="en-US" b="1" dirty="0" smtClean="0"/>
              <a:t> (Highlights)</a:t>
            </a:r>
            <a:endParaRPr lang="en-US" b="1"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129" y="2048793"/>
            <a:ext cx="9392641" cy="35385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3305175" y="27066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3305175" y="5230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1870363" y="5617686"/>
            <a:ext cx="86749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en-US" sz="1400" b="1"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Figura 1.</a:t>
            </a:r>
            <a:r>
              <a:rPr kumimoji="0" lang="ro-RO" altLang="en-US" sz="14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Imagini </a:t>
            </a:r>
            <a:r>
              <a:rPr kumimoji="0" lang="ro-RO" altLang="en-US" sz="14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SEM pe grafenă transferată pe SiO2/Si, </a:t>
            </a:r>
            <a:r>
              <a:rPr kumimoji="0" lang="ro-RO" altLang="en-US" sz="14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crescută cu rapoartele 40H</a:t>
            </a:r>
            <a:r>
              <a:rPr kumimoji="0" lang="ro-RO" altLang="en-US" sz="1400" b="0" i="0" u="none" strike="noStrike" cap="none" normalizeH="0" baseline="-3000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kumimoji="0" lang="ro-RO" altLang="en-US" sz="14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:5CH</a:t>
            </a:r>
            <a:r>
              <a:rPr kumimoji="0" lang="ro-RO" altLang="en-US" sz="1400" b="0" i="0" u="none" strike="noStrike" cap="none" normalizeH="0" baseline="-3000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r>
              <a:rPr kumimoji="0" lang="ro-RO" altLang="en-US" sz="14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și respectiv, 100H</a:t>
            </a:r>
            <a:r>
              <a:rPr kumimoji="0" lang="ro-RO" altLang="en-US" sz="1400" b="0" i="0" u="none" strike="noStrike" cap="none" normalizeH="0" baseline="-3000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kumimoji="0" lang="ro-RO" altLang="en-US" sz="14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:5CH</a:t>
            </a:r>
            <a:r>
              <a:rPr kumimoji="0" lang="ro-RO" altLang="en-US" sz="1400" b="0" i="0" u="none" strike="noStrike" cap="none" normalizeH="0" baseline="-3000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r>
              <a:rPr kumimoji="0" lang="ro-RO" altLang="en-US" sz="14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 min, la 950 °C pe substrat </a:t>
            </a:r>
            <a:r>
              <a:rPr kumimoji="0" lang="ro-RO" altLang="en-US" sz="14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pretratat </a:t>
            </a:r>
            <a:r>
              <a:rPr kumimoji="0" lang="ro-RO" altLang="en-US" sz="14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950°C</a:t>
            </a:r>
            <a:r>
              <a:rPr kumimoji="0" lang="ro-RO" altLang="en-US" sz="14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cu </a:t>
            </a:r>
            <a:r>
              <a:rPr kumimoji="0" lang="ro-RO" altLang="en-US" sz="14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b) 40 sccm H</a:t>
            </a:r>
            <a:r>
              <a:rPr kumimoji="0" lang="ro-RO" altLang="en-US" sz="1400" b="0" i="0" u="none" strike="noStrike" cap="none" normalizeH="0" baseline="-3000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kumimoji="0" lang="ro-RO" altLang="en-US" sz="14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60 min.; (c, d) 40 sccm H</a:t>
            </a:r>
            <a:r>
              <a:rPr kumimoji="0" lang="ro-RO" altLang="en-US" sz="1400" b="0" i="0" u="none" strike="noStrike" cap="none" normalizeH="0" baseline="-3000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a:t>
            </a:r>
            <a:r>
              <a:rPr kumimoji="0" lang="ro-RO" altLang="en-US" sz="14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30min; (e, f) 40 sccm H</a:t>
            </a:r>
            <a:r>
              <a:rPr kumimoji="0" lang="ro-RO" altLang="en-US" sz="1400" b="0" i="0" u="none" strike="noStrike" cap="none" normalizeH="0" baseline="-3000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kumimoji="0" lang="ro-RO" altLang="en-US" sz="14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-60min.; (g, h) 100 sccm H</a:t>
            </a:r>
            <a:r>
              <a:rPr kumimoji="0" lang="ro-RO" altLang="en-US" sz="1400" b="0" i="0" u="none" strike="noStrike" cap="none" normalizeH="0" baseline="-3000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kumimoji="0" lang="ro-RO" altLang="en-US" sz="1400" b="0"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30min.</a:t>
            </a:r>
            <a:endParaRPr kumimoji="0" lang="ro-RO"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11" name="TextBox 10"/>
          <p:cNvSpPr txBox="1"/>
          <p:nvPr/>
        </p:nvSpPr>
        <p:spPr>
          <a:xfrm>
            <a:off x="4385829" y="1639992"/>
            <a:ext cx="3325091" cy="369332"/>
          </a:xfrm>
          <a:prstGeom prst="rect">
            <a:avLst/>
          </a:prstGeom>
          <a:noFill/>
        </p:spPr>
        <p:txBody>
          <a:bodyPr wrap="square" rtlCol="0">
            <a:spAutoFit/>
          </a:bodyPr>
          <a:lstStyle/>
          <a:p>
            <a:r>
              <a:rPr lang="en-US" i="1" dirty="0" err="1" smtClean="0"/>
              <a:t>Prepararea</a:t>
            </a:r>
            <a:r>
              <a:rPr lang="en-US" i="1" dirty="0" smtClean="0"/>
              <a:t> </a:t>
            </a:r>
            <a:r>
              <a:rPr lang="en-US" i="1" dirty="0" err="1" smtClean="0"/>
              <a:t>straturilor</a:t>
            </a:r>
            <a:r>
              <a:rPr lang="en-US" i="1" dirty="0" smtClean="0"/>
              <a:t> de </a:t>
            </a:r>
            <a:r>
              <a:rPr lang="en-US" i="1" dirty="0" err="1" smtClean="0"/>
              <a:t>grafen</a:t>
            </a:r>
            <a:r>
              <a:rPr lang="ro-RO" i="1" dirty="0" smtClean="0"/>
              <a:t>ă</a:t>
            </a:r>
            <a:endParaRPr lang="en-US" i="1" dirty="0"/>
          </a:p>
        </p:txBody>
      </p:sp>
    </p:spTree>
    <p:extLst>
      <p:ext uri="{BB962C8B-B14F-4D97-AF65-F5344CB8AC3E}">
        <p14:creationId xmlns:p14="http://schemas.microsoft.com/office/powerpoint/2010/main" val="1842356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Rectangle 5"/>
          <p:cNvSpPr/>
          <p:nvPr/>
        </p:nvSpPr>
        <p:spPr>
          <a:xfrm>
            <a:off x="376052" y="1389850"/>
            <a:ext cx="11576462" cy="369332"/>
          </a:xfrm>
          <a:prstGeom prst="rect">
            <a:avLst/>
          </a:prstGeom>
        </p:spPr>
        <p:txBody>
          <a:bodyPr wrap="square">
            <a:spAutoFit/>
          </a:bodyPr>
          <a:lstStyle/>
          <a:p>
            <a:r>
              <a:rPr lang="en-US" b="1" dirty="0" err="1">
                <a:latin typeface="DummyName"/>
              </a:rPr>
              <a:t>Fabricarea</a:t>
            </a:r>
            <a:r>
              <a:rPr lang="en-US" b="1" dirty="0">
                <a:latin typeface="DummyName"/>
              </a:rPr>
              <a:t> de </a:t>
            </a:r>
            <a:r>
              <a:rPr lang="en-US" b="1" dirty="0" err="1">
                <a:latin typeface="DummyName"/>
              </a:rPr>
              <a:t>dispozitive</a:t>
            </a:r>
            <a:r>
              <a:rPr lang="en-US" b="1" dirty="0">
                <a:latin typeface="DummyName"/>
              </a:rPr>
              <a:t> de tip POC </a:t>
            </a:r>
            <a:r>
              <a:rPr lang="en-US" b="1" dirty="0" err="1">
                <a:latin typeface="DummyName"/>
              </a:rPr>
              <a:t>și</a:t>
            </a:r>
            <a:r>
              <a:rPr lang="en-US" b="1" dirty="0">
                <a:latin typeface="DummyName"/>
              </a:rPr>
              <a:t> </a:t>
            </a:r>
            <a:r>
              <a:rPr lang="en-US" b="1" dirty="0" err="1" smtClean="0">
                <a:latin typeface="DummyName"/>
              </a:rPr>
              <a:t>actuatori</a:t>
            </a:r>
            <a:r>
              <a:rPr lang="en-US" b="1" dirty="0" smtClean="0">
                <a:latin typeface="DummyName"/>
              </a:rPr>
              <a:t> </a:t>
            </a:r>
            <a:r>
              <a:rPr lang="en-US" b="1" dirty="0" err="1" smtClean="0">
                <a:latin typeface="DummyName"/>
              </a:rPr>
              <a:t>biomimetici</a:t>
            </a:r>
            <a:r>
              <a:rPr lang="en-US" b="1" dirty="0" smtClean="0">
                <a:latin typeface="DummyName"/>
              </a:rPr>
              <a:t> </a:t>
            </a:r>
            <a:r>
              <a:rPr lang="en-US" b="1" dirty="0" err="1">
                <a:latin typeface="DummyName"/>
              </a:rPr>
              <a:t>prin</a:t>
            </a:r>
            <a:r>
              <a:rPr lang="en-US" b="1" dirty="0">
                <a:latin typeface="DummyName"/>
              </a:rPr>
              <a:t> </a:t>
            </a:r>
            <a:r>
              <a:rPr lang="en-US" b="1" dirty="0" err="1">
                <a:latin typeface="DummyName"/>
              </a:rPr>
              <a:t>metode</a:t>
            </a:r>
            <a:r>
              <a:rPr lang="en-US" b="1" dirty="0">
                <a:latin typeface="DummyName"/>
              </a:rPr>
              <a:t> de </a:t>
            </a:r>
            <a:r>
              <a:rPr lang="en-US" b="1" dirty="0" err="1">
                <a:latin typeface="DummyName"/>
              </a:rPr>
              <a:t>manufacturare</a:t>
            </a:r>
            <a:r>
              <a:rPr lang="en-US" b="1" dirty="0">
                <a:latin typeface="DummyName"/>
              </a:rPr>
              <a:t> </a:t>
            </a:r>
            <a:r>
              <a:rPr lang="en-US" b="1" dirty="0" err="1">
                <a:latin typeface="DummyName"/>
              </a:rPr>
              <a:t>aditivă</a:t>
            </a:r>
            <a:endParaRPr lang="en-US" b="1" dirty="0"/>
          </a:p>
        </p:txBody>
      </p:sp>
      <p:pic>
        <p:nvPicPr>
          <p:cNvPr id="7" name="Picture 6"/>
          <p:cNvPicPr>
            <a:picLocks noChangeAspect="1"/>
          </p:cNvPicPr>
          <p:nvPr/>
        </p:nvPicPr>
        <p:blipFill>
          <a:blip r:embed="rId3"/>
          <a:stretch>
            <a:fillRect/>
          </a:stretch>
        </p:blipFill>
        <p:spPr>
          <a:xfrm>
            <a:off x="66645" y="2284478"/>
            <a:ext cx="6607287" cy="2889400"/>
          </a:xfrm>
          <a:prstGeom prst="rect">
            <a:avLst/>
          </a:prstGeom>
        </p:spPr>
      </p:pic>
      <p:pic>
        <p:nvPicPr>
          <p:cNvPr id="8" name="Picture 7"/>
          <p:cNvPicPr>
            <a:picLocks noChangeAspect="1"/>
          </p:cNvPicPr>
          <p:nvPr/>
        </p:nvPicPr>
        <p:blipFill>
          <a:blip r:embed="rId4"/>
          <a:stretch>
            <a:fillRect/>
          </a:stretch>
        </p:blipFill>
        <p:spPr>
          <a:xfrm>
            <a:off x="6993925" y="2466244"/>
            <a:ext cx="5023722" cy="2525867"/>
          </a:xfrm>
          <a:prstGeom prst="rect">
            <a:avLst/>
          </a:prstGeom>
        </p:spPr>
      </p:pic>
      <p:sp>
        <p:nvSpPr>
          <p:cNvPr id="9" name="TextBox 8"/>
          <p:cNvSpPr txBox="1"/>
          <p:nvPr/>
        </p:nvSpPr>
        <p:spPr>
          <a:xfrm>
            <a:off x="1935678" y="5456712"/>
            <a:ext cx="7362702" cy="369332"/>
          </a:xfrm>
          <a:prstGeom prst="rect">
            <a:avLst/>
          </a:prstGeom>
          <a:solidFill>
            <a:srgbClr val="00B0F0"/>
          </a:solidFill>
        </p:spPr>
        <p:txBody>
          <a:bodyPr wrap="square" rtlCol="0">
            <a:spAutoFit/>
          </a:bodyPr>
          <a:lstStyle/>
          <a:p>
            <a:r>
              <a:rPr lang="en-US" b="1" dirty="0" err="1" smtClean="0"/>
              <a:t>Aplica</a:t>
            </a:r>
            <a:r>
              <a:rPr lang="ro-RO" b="1" dirty="0" smtClean="0"/>
              <a:t>ț</a:t>
            </a:r>
            <a:r>
              <a:rPr lang="en-US" b="1" dirty="0" smtClean="0"/>
              <a:t>ii: </a:t>
            </a:r>
            <a:r>
              <a:rPr lang="en-US" b="1" dirty="0" err="1"/>
              <a:t>Pansament</a:t>
            </a:r>
            <a:r>
              <a:rPr lang="en-US" b="1" dirty="0"/>
              <a:t> din </a:t>
            </a:r>
            <a:r>
              <a:rPr lang="en-US" b="1" dirty="0" err="1"/>
              <a:t>fibre</a:t>
            </a:r>
            <a:r>
              <a:rPr lang="en-US" b="1" dirty="0"/>
              <a:t> </a:t>
            </a:r>
            <a:r>
              <a:rPr lang="en-US" b="1" dirty="0" err="1"/>
              <a:t>funcționalizate</a:t>
            </a:r>
            <a:r>
              <a:rPr lang="en-US" b="1" dirty="0"/>
              <a:t> </a:t>
            </a:r>
            <a:r>
              <a:rPr lang="en-US" b="1" dirty="0" err="1"/>
              <a:t>pentru</a:t>
            </a:r>
            <a:r>
              <a:rPr lang="en-US" b="1" dirty="0"/>
              <a:t> </a:t>
            </a:r>
            <a:r>
              <a:rPr lang="en-US" b="1" dirty="0" err="1"/>
              <a:t>monitorizarea</a:t>
            </a:r>
            <a:r>
              <a:rPr lang="en-US" b="1" dirty="0"/>
              <a:t> </a:t>
            </a:r>
            <a:r>
              <a:rPr lang="en-US" b="1" dirty="0" err="1" smtClean="0"/>
              <a:t>rănilor</a:t>
            </a:r>
            <a:r>
              <a:rPr lang="en-US" b="1" dirty="0" smtClean="0"/>
              <a:t>.</a:t>
            </a:r>
            <a:endParaRPr lang="en-US" b="1" dirty="0"/>
          </a:p>
        </p:txBody>
      </p:sp>
    </p:spTree>
    <p:extLst>
      <p:ext uri="{BB962C8B-B14F-4D97-AF65-F5344CB8AC3E}">
        <p14:creationId xmlns:p14="http://schemas.microsoft.com/office/powerpoint/2010/main" val="2956698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Rectangle 5"/>
          <p:cNvSpPr/>
          <p:nvPr/>
        </p:nvSpPr>
        <p:spPr>
          <a:xfrm>
            <a:off x="316675" y="1348287"/>
            <a:ext cx="11665528" cy="369332"/>
          </a:xfrm>
          <a:prstGeom prst="rect">
            <a:avLst/>
          </a:prstGeom>
        </p:spPr>
        <p:txBody>
          <a:bodyPr wrap="square">
            <a:spAutoFit/>
          </a:bodyPr>
          <a:lstStyle/>
          <a:p>
            <a:r>
              <a:rPr lang="ro-RO" b="1" dirty="0">
                <a:latin typeface="Calibri" panose="020F0502020204030204" pitchFamily="34" charset="0"/>
                <a:ea typeface="Times New Roman" panose="02020603050405020304" pitchFamily="18" charset="0"/>
              </a:rPr>
              <a:t>Optimizare proprietăți straturi ETM  compact/mezoporos pe bază de TiO2, SnO2 și r-GO depuse prin metode de arie mare </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t="4588"/>
          <a:stretch>
            <a:fillRect/>
          </a:stretch>
        </p:blipFill>
        <p:spPr bwMode="auto">
          <a:xfrm>
            <a:off x="2038645" y="1969276"/>
            <a:ext cx="7318700" cy="1832857"/>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019" y="4284352"/>
            <a:ext cx="5375364" cy="15286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748145" y="3751052"/>
            <a:ext cx="1102623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ro-RO" altLang="en-US" sz="11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Figură 1: </a:t>
            </a:r>
            <a:r>
              <a:rPr kumimoji="0" lang="ro-RO"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(De la </a:t>
            </a:r>
            <a:r>
              <a:rPr kumimoji="0" lang="en-US" altLang="en-US" sz="11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a:t>
            </a:r>
            <a:r>
              <a:rPr kumimoji="0" lang="ro-RO"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â</a:t>
            </a:r>
            <a:r>
              <a:rPr kumimoji="0" lang="en-US" altLang="en-US" sz="11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nga</a:t>
            </a:r>
            <a:r>
              <a:rPr kumimoji="0" lang="en-US"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la </a:t>
            </a:r>
            <a:r>
              <a:rPr kumimoji="0" lang="en-US" altLang="en-US" sz="11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dreapta</a:t>
            </a:r>
            <a:r>
              <a:rPr kumimoji="0" lang="en-US"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ro-RO" sz="1100" dirty="0" smtClean="0"/>
              <a:t>Depuneri</a:t>
            </a:r>
            <a:r>
              <a:rPr lang="en-US" sz="1100" dirty="0" smtClean="0"/>
              <a:t> de</a:t>
            </a:r>
            <a:r>
              <a:rPr lang="ro-RO" sz="1100" dirty="0" smtClean="0"/>
              <a:t> </a:t>
            </a:r>
            <a:r>
              <a:rPr lang="ro-RO" sz="1100" dirty="0"/>
              <a:t>rGO pe TiO</a:t>
            </a:r>
            <a:r>
              <a:rPr lang="ro-RO" sz="1100" baseline="-25000" dirty="0"/>
              <a:t>2</a:t>
            </a:r>
            <a:r>
              <a:rPr lang="ro-RO" sz="1100" dirty="0"/>
              <a:t> c, TiO</a:t>
            </a:r>
            <a:r>
              <a:rPr lang="ro-RO" sz="1100" baseline="-25000" dirty="0"/>
              <a:t>2</a:t>
            </a:r>
            <a:r>
              <a:rPr lang="ro-RO" sz="1100" dirty="0"/>
              <a:t> c&amp;m și </a:t>
            </a:r>
            <a:r>
              <a:rPr lang="ro-RO" sz="1100" dirty="0" smtClean="0"/>
              <a:t>SnO</a:t>
            </a:r>
            <a:r>
              <a:rPr lang="ro-RO" sz="1100" baseline="-25000" dirty="0" smtClean="0"/>
              <a:t>2</a:t>
            </a:r>
            <a:r>
              <a:rPr lang="en-US" sz="1100" baseline="-25000" dirty="0"/>
              <a:t> </a:t>
            </a:r>
            <a:r>
              <a:rPr lang="ro-RO" sz="1100" dirty="0" smtClean="0"/>
              <a:t>a </a:t>
            </a:r>
            <a:r>
              <a:rPr lang="ro-RO" sz="1100" dirty="0"/>
              <a:t>fost observată printr-o schimbare de colorație a suprafeței </a:t>
            </a:r>
            <a:r>
              <a:rPr lang="ro-RO" sz="1100" dirty="0" smtClean="0"/>
              <a:t>probei</a:t>
            </a:r>
            <a:r>
              <a:rPr lang="en-US" sz="1100" dirty="0" smtClean="0"/>
              <a:t>; </a:t>
            </a:r>
            <a:r>
              <a:rPr lang="en-US" sz="1100" dirty="0" err="1" smtClean="0"/>
              <a:t>transparen</a:t>
            </a:r>
            <a:r>
              <a:rPr lang="ro-RO" sz="1100" dirty="0" smtClean="0"/>
              <a:t>ț</a:t>
            </a:r>
            <a:r>
              <a:rPr lang="ro-RO" sz="1100" dirty="0"/>
              <a:t>ă</a:t>
            </a:r>
            <a:r>
              <a:rPr lang="en-US" sz="1100" dirty="0" smtClean="0"/>
              <a:t>; </a:t>
            </a:r>
            <a:r>
              <a:rPr lang="ro-RO" sz="1100" dirty="0" smtClean="0"/>
              <a:t>prezența </a:t>
            </a:r>
            <a:r>
              <a:rPr lang="ro-RO" sz="1100" dirty="0"/>
              <a:t>peak-uri D și G ale carbonului în spectrele Raman, precum și prezența foilor de carbon prin SEM. TiO</a:t>
            </a:r>
            <a:r>
              <a:rPr lang="ro-RO" sz="1100" baseline="-25000" dirty="0"/>
              <a:t>2</a:t>
            </a:r>
            <a:r>
              <a:rPr lang="ro-RO" sz="1100" dirty="0"/>
              <a:t> c&amp;m a prezentat cea mai bună acoperire a rGO </a:t>
            </a:r>
            <a:r>
              <a:rPr kumimoji="0" lang="ro-RO"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US" altLang="en-US" sz="1100" b="0" i="0" u="none" strike="noStrike" cap="none" normalizeH="0" baseline="0" dirty="0" smtClean="0">
              <a:ln>
                <a:noFill/>
              </a:ln>
              <a:solidFill>
                <a:schemeClr val="tx1"/>
              </a:solidFill>
              <a:effectLst/>
              <a:latin typeface="Arial" panose="020B0604020202020204" pitchFamily="34" charset="0"/>
            </a:endParaRPr>
          </a:p>
        </p:txBody>
      </p:sp>
      <p:sp>
        <p:nvSpPr>
          <p:cNvPr id="9" name="Rectangle 5"/>
          <p:cNvSpPr>
            <a:spLocks noChangeArrowheads="1"/>
          </p:cNvSpPr>
          <p:nvPr/>
        </p:nvSpPr>
        <p:spPr bwMode="auto">
          <a:xfrm rot="10800000" flipV="1">
            <a:off x="4410191" y="5925463"/>
            <a:ext cx="337161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en-US" sz="11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Figură 2: </a:t>
            </a:r>
            <a:r>
              <a:rPr kumimoji="0" lang="ro-RO"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a:t>
            </a:r>
            <a:r>
              <a:rPr kumimoji="0" lang="ro-RO"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otografii reprezentative ale unor celule solare produse.</a:t>
            </a:r>
            <a:endParaRPr kumimoji="0" lang="ro-RO"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55475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a:t>ă</a:t>
            </a:r>
            <a:r>
              <a:rPr lang="it-IT" dirty="0" smtClean="0"/>
              <a:t>ri Nucleu, Bistri</a:t>
            </a:r>
            <a:r>
              <a:rPr lang="ro-RO" dirty="0" smtClean="0"/>
              <a:t>ț</a:t>
            </a:r>
            <a:r>
              <a:rPr lang="it-IT" dirty="0" smtClean="0"/>
              <a:t>a, 16-17 mai 2024</a:t>
            </a:r>
            <a:endParaRPr lang="en-US" dirty="0"/>
          </a:p>
        </p:txBody>
      </p:sp>
      <p:sp>
        <p:nvSpPr>
          <p:cNvPr id="3" name="Rectangle 2"/>
          <p:cNvSpPr/>
          <p:nvPr/>
        </p:nvSpPr>
        <p:spPr>
          <a:xfrm>
            <a:off x="819397" y="1223159"/>
            <a:ext cx="10539352" cy="5016758"/>
          </a:xfrm>
          <a:prstGeom prst="rect">
            <a:avLst/>
          </a:prstGeom>
        </p:spPr>
        <p:txBody>
          <a:bodyPr wrap="square">
            <a:spAutoFit/>
          </a:bodyPr>
          <a:lstStyle/>
          <a:p>
            <a:r>
              <a:rPr lang="en-US" altLang="en-US" sz="2000" b="1" i="1" dirty="0" smtClean="0">
                <a:solidFill>
                  <a:srgbClr val="0070C0"/>
                </a:solidFill>
                <a:latin typeface="Calibri" panose="020F0502020204030204" pitchFamily="34" charset="0"/>
              </a:rPr>
              <a:t>INCDFM a </a:t>
            </a:r>
            <a:r>
              <a:rPr lang="en-US" altLang="en-US" sz="2000" b="1" i="1" dirty="0" err="1" smtClean="0">
                <a:solidFill>
                  <a:srgbClr val="0070C0"/>
                </a:solidFill>
                <a:latin typeface="Calibri" panose="020F0502020204030204" pitchFamily="34" charset="0"/>
              </a:rPr>
              <a:t>fost</a:t>
            </a:r>
            <a:r>
              <a:rPr lang="en-US" altLang="en-US" sz="2000" b="1" i="1" dirty="0" smtClean="0">
                <a:solidFill>
                  <a:srgbClr val="0070C0"/>
                </a:solidFill>
                <a:latin typeface="Calibri" panose="020F0502020204030204" pitchFamily="34" charset="0"/>
              </a:rPr>
              <a:t> </a:t>
            </a:r>
            <a:r>
              <a:rPr lang="ro-RO" altLang="en-US" sz="2000" b="1" i="1" dirty="0" smtClean="0">
                <a:solidFill>
                  <a:srgbClr val="0070C0"/>
                </a:solidFill>
                <a:latin typeface="Calibri" panose="020F0502020204030204" pitchFamily="34" charset="0"/>
              </a:rPr>
              <a:t>î</a:t>
            </a:r>
            <a:r>
              <a:rPr lang="en-US" altLang="en-US" sz="2000" b="1" i="1" dirty="0" err="1" smtClean="0">
                <a:solidFill>
                  <a:srgbClr val="0070C0"/>
                </a:solidFill>
                <a:latin typeface="Calibri" panose="020F0502020204030204" pitchFamily="34" charset="0"/>
              </a:rPr>
              <a:t>nfiin</a:t>
            </a:r>
            <a:r>
              <a:rPr lang="ro-RO" altLang="en-US" sz="2000" b="1" i="1" dirty="0" smtClean="0">
                <a:solidFill>
                  <a:srgbClr val="0070C0"/>
                </a:solidFill>
                <a:latin typeface="Calibri" panose="020F0502020204030204" pitchFamily="34" charset="0"/>
              </a:rPr>
              <a:t>ț</a:t>
            </a:r>
            <a:r>
              <a:rPr lang="en-US" altLang="en-US" sz="2000" b="1" i="1" dirty="0" smtClean="0">
                <a:solidFill>
                  <a:srgbClr val="0070C0"/>
                </a:solidFill>
                <a:latin typeface="Calibri" panose="020F0502020204030204" pitchFamily="34" charset="0"/>
              </a:rPr>
              <a:t>at </a:t>
            </a:r>
            <a:r>
              <a:rPr lang="ro-RO" altLang="en-US" sz="2000" b="1" i="1" dirty="0">
                <a:solidFill>
                  <a:srgbClr val="0070C0"/>
                </a:solidFill>
                <a:latin typeface="Calibri" panose="020F0502020204030204" pitchFamily="34" charset="0"/>
              </a:rPr>
              <a:t>î</a:t>
            </a:r>
            <a:r>
              <a:rPr lang="en-US" altLang="en-US" sz="2000" b="1" i="1" dirty="0" smtClean="0">
                <a:solidFill>
                  <a:srgbClr val="0070C0"/>
                </a:solidFill>
                <a:latin typeface="Calibri" panose="020F0502020204030204" pitchFamily="34" charset="0"/>
              </a:rPr>
              <a:t>n 1996 ca </a:t>
            </a:r>
            <a:r>
              <a:rPr lang="en-US" altLang="en-US" sz="2000" b="1" i="1" dirty="0" err="1" smtClean="0">
                <a:solidFill>
                  <a:srgbClr val="0070C0"/>
                </a:solidFill>
                <a:latin typeface="Calibri" panose="020F0502020204030204" pitchFamily="34" charset="0"/>
              </a:rPr>
              <a:t>succesor</a:t>
            </a:r>
            <a:r>
              <a:rPr lang="en-US" altLang="en-US" sz="2000" b="1" i="1" dirty="0" smtClean="0">
                <a:solidFill>
                  <a:srgbClr val="0070C0"/>
                </a:solidFill>
                <a:latin typeface="Calibri" panose="020F0502020204030204" pitchFamily="34" charset="0"/>
              </a:rPr>
              <a:t> al </a:t>
            </a:r>
            <a:r>
              <a:rPr lang="en-US" altLang="en-US" sz="2000" b="1" i="1" dirty="0" err="1" smtClean="0">
                <a:solidFill>
                  <a:srgbClr val="0070C0"/>
                </a:solidFill>
                <a:latin typeface="Calibri" panose="020F0502020204030204" pitchFamily="34" charset="0"/>
              </a:rPr>
              <a:t>Institutului</a:t>
            </a:r>
            <a:r>
              <a:rPr lang="en-US" altLang="en-US" sz="2000" b="1" i="1" dirty="0" smtClean="0">
                <a:solidFill>
                  <a:srgbClr val="0070C0"/>
                </a:solidFill>
                <a:latin typeface="Calibri" panose="020F0502020204030204" pitchFamily="34" charset="0"/>
              </a:rPr>
              <a:t> </a:t>
            </a:r>
            <a:r>
              <a:rPr lang="en-US" altLang="en-US" sz="2000" b="1" i="1" dirty="0" err="1" smtClean="0">
                <a:solidFill>
                  <a:srgbClr val="0070C0"/>
                </a:solidFill>
                <a:latin typeface="Calibri" panose="020F0502020204030204" pitchFamily="34" charset="0"/>
              </a:rPr>
              <a:t>pentru</a:t>
            </a:r>
            <a:r>
              <a:rPr lang="en-US" altLang="en-US" sz="2000" b="1" i="1" dirty="0" smtClean="0">
                <a:solidFill>
                  <a:srgbClr val="0070C0"/>
                </a:solidFill>
                <a:latin typeface="Calibri" panose="020F0502020204030204" pitchFamily="34" charset="0"/>
              </a:rPr>
              <a:t> </a:t>
            </a:r>
            <a:r>
              <a:rPr lang="en-US" altLang="en-US" sz="2000" b="1" i="1" dirty="0" err="1" smtClean="0">
                <a:solidFill>
                  <a:srgbClr val="0070C0"/>
                </a:solidFill>
                <a:latin typeface="Calibri" panose="020F0502020204030204" pitchFamily="34" charset="0"/>
              </a:rPr>
              <a:t>Fizica</a:t>
            </a:r>
            <a:r>
              <a:rPr lang="en-US" altLang="en-US" sz="2000" b="1" i="1" dirty="0" smtClean="0">
                <a:solidFill>
                  <a:srgbClr val="0070C0"/>
                </a:solidFill>
                <a:latin typeface="Calibri" panose="020F0502020204030204" pitchFamily="34" charset="0"/>
              </a:rPr>
              <a:t> </a:t>
            </a:r>
            <a:r>
              <a:rPr lang="ro-RO" altLang="en-US" sz="2000" b="1" i="1" dirty="0" err="1">
                <a:solidFill>
                  <a:srgbClr val="0070C0"/>
                </a:solidFill>
                <a:latin typeface="Calibri" panose="020F0502020204030204" pitchFamily="34" charset="0"/>
              </a:rPr>
              <a:t>ș</a:t>
            </a:r>
            <a:r>
              <a:rPr lang="en-US" altLang="en-US" sz="2000" b="1" i="1" dirty="0" err="1" smtClean="0">
                <a:solidFill>
                  <a:srgbClr val="0070C0"/>
                </a:solidFill>
                <a:latin typeface="Calibri" panose="020F0502020204030204" pitchFamily="34" charset="0"/>
              </a:rPr>
              <a:t>i</a:t>
            </a:r>
            <a:r>
              <a:rPr lang="en-US" altLang="en-US" sz="2000" b="1" i="1" dirty="0" smtClean="0">
                <a:solidFill>
                  <a:srgbClr val="0070C0"/>
                </a:solidFill>
                <a:latin typeface="Calibri" panose="020F0502020204030204" pitchFamily="34" charset="0"/>
              </a:rPr>
              <a:t> </a:t>
            </a:r>
            <a:r>
              <a:rPr lang="en-US" altLang="en-US" sz="2000" b="1" i="1" dirty="0" err="1" smtClean="0">
                <a:solidFill>
                  <a:srgbClr val="0070C0"/>
                </a:solidFill>
                <a:latin typeface="Calibri" panose="020F0502020204030204" pitchFamily="34" charset="0"/>
              </a:rPr>
              <a:t>Tehnologia</a:t>
            </a:r>
            <a:r>
              <a:rPr lang="en-US" altLang="en-US" sz="2000" b="1" i="1" dirty="0" smtClean="0">
                <a:solidFill>
                  <a:srgbClr val="0070C0"/>
                </a:solidFill>
                <a:latin typeface="Calibri" panose="020F0502020204030204" pitchFamily="34" charset="0"/>
              </a:rPr>
              <a:t> </a:t>
            </a:r>
            <a:r>
              <a:rPr lang="en-US" altLang="en-US" sz="2000" b="1" i="1" dirty="0" err="1" smtClean="0">
                <a:solidFill>
                  <a:srgbClr val="0070C0"/>
                </a:solidFill>
                <a:latin typeface="Calibri" panose="020F0502020204030204" pitchFamily="34" charset="0"/>
              </a:rPr>
              <a:t>Materialelor</a:t>
            </a:r>
            <a:endParaRPr lang="en-US" altLang="en-US" sz="2000" b="1" i="1" dirty="0" smtClean="0">
              <a:solidFill>
                <a:srgbClr val="0070C0"/>
              </a:solidFill>
              <a:latin typeface="Calibri" panose="020F0502020204030204" pitchFamily="34" charset="0"/>
            </a:endParaRPr>
          </a:p>
          <a:p>
            <a:endParaRPr lang="en-US" altLang="en-US" sz="2000" b="1" i="1" dirty="0">
              <a:solidFill>
                <a:srgbClr val="0070C0"/>
              </a:solidFill>
              <a:latin typeface="Calibri" panose="020F0502020204030204" pitchFamily="34" charset="0"/>
            </a:endParaRPr>
          </a:p>
          <a:p>
            <a:r>
              <a:rPr lang="en-US" altLang="en-US" sz="2000" b="1" i="1" dirty="0" err="1" smtClean="0">
                <a:solidFill>
                  <a:srgbClr val="0070C0"/>
                </a:solidFill>
                <a:latin typeface="Calibri" panose="020F0502020204030204" pitchFamily="34" charset="0"/>
              </a:rPr>
              <a:t>Misiune</a:t>
            </a:r>
            <a:endParaRPr lang="en-US" altLang="en-US" sz="2000" b="1" i="1" dirty="0" smtClean="0">
              <a:solidFill>
                <a:srgbClr val="0070C0"/>
              </a:solidFill>
              <a:latin typeface="Calibri" panose="020F0502020204030204" pitchFamily="34" charset="0"/>
            </a:endParaRPr>
          </a:p>
          <a:p>
            <a:endParaRPr lang="en-US" altLang="en-US" sz="2000" b="1" i="1" dirty="0">
              <a:solidFill>
                <a:srgbClr val="0070C0"/>
              </a:solidFill>
              <a:latin typeface="Calibri" panose="020F0502020204030204" pitchFamily="34" charset="0"/>
            </a:endParaRPr>
          </a:p>
          <a:p>
            <a:r>
              <a:rPr lang="en-US" altLang="en-US" sz="2000" b="1" i="1" dirty="0" err="1" smtClean="0">
                <a:solidFill>
                  <a:srgbClr val="0070C0"/>
                </a:solidFill>
                <a:latin typeface="Calibri" panose="020F0502020204030204" pitchFamily="34" charset="0"/>
              </a:rPr>
              <a:t>Cercetare</a:t>
            </a:r>
            <a:r>
              <a:rPr lang="en-US" altLang="en-US" sz="2000" b="1" i="1" dirty="0" smtClean="0">
                <a:solidFill>
                  <a:srgbClr val="0070C0"/>
                </a:solidFill>
                <a:latin typeface="Calibri" panose="020F0502020204030204" pitchFamily="34" charset="0"/>
              </a:rPr>
              <a:t> fundamental</a:t>
            </a:r>
            <a:r>
              <a:rPr lang="ro-RO" altLang="en-US" sz="2000" b="1" i="1" dirty="0" smtClean="0">
                <a:solidFill>
                  <a:srgbClr val="0070C0"/>
                </a:solidFill>
                <a:latin typeface="Calibri" panose="020F0502020204030204" pitchFamily="34" charset="0"/>
              </a:rPr>
              <a:t>ă</a:t>
            </a:r>
            <a:r>
              <a:rPr lang="en-US" altLang="en-US" sz="2000" b="1" i="1" dirty="0" smtClean="0">
                <a:solidFill>
                  <a:srgbClr val="0070C0"/>
                </a:solidFill>
                <a:latin typeface="Calibri" panose="020F0502020204030204" pitchFamily="34" charset="0"/>
              </a:rPr>
              <a:t> </a:t>
            </a:r>
            <a:r>
              <a:rPr lang="ro-RO" altLang="en-US" sz="2000" b="1" i="1" dirty="0" err="1">
                <a:solidFill>
                  <a:srgbClr val="0070C0"/>
                </a:solidFill>
                <a:latin typeface="Calibri" panose="020F0502020204030204" pitchFamily="34" charset="0"/>
              </a:rPr>
              <a:t>ș</a:t>
            </a:r>
            <a:r>
              <a:rPr lang="en-US" altLang="en-US" sz="2000" b="1" i="1" dirty="0" err="1" smtClean="0">
                <a:solidFill>
                  <a:srgbClr val="0070C0"/>
                </a:solidFill>
                <a:latin typeface="Calibri" panose="020F0502020204030204" pitchFamily="34" charset="0"/>
              </a:rPr>
              <a:t>i</a:t>
            </a:r>
            <a:r>
              <a:rPr lang="en-US" altLang="en-US" sz="2000" b="1" i="1" dirty="0" smtClean="0">
                <a:solidFill>
                  <a:srgbClr val="0070C0"/>
                </a:solidFill>
                <a:latin typeface="Calibri" panose="020F0502020204030204" pitchFamily="34" charset="0"/>
              </a:rPr>
              <a:t> </a:t>
            </a:r>
            <a:r>
              <a:rPr lang="en-US" altLang="en-US" sz="2000" b="1" i="1" dirty="0" err="1" smtClean="0">
                <a:solidFill>
                  <a:srgbClr val="0070C0"/>
                </a:solidFill>
                <a:latin typeface="Calibri" panose="020F0502020204030204" pitchFamily="34" charset="0"/>
              </a:rPr>
              <a:t>aplicativ</a:t>
            </a:r>
            <a:r>
              <a:rPr lang="ro-RO" altLang="en-US" sz="2000" b="1" i="1" dirty="0" smtClean="0">
                <a:solidFill>
                  <a:srgbClr val="0070C0"/>
                </a:solidFill>
                <a:latin typeface="Calibri" panose="020F0502020204030204" pitchFamily="34" charset="0"/>
              </a:rPr>
              <a:t>ă</a:t>
            </a:r>
            <a:r>
              <a:rPr lang="en-US" altLang="en-US" sz="2000" b="1" i="1" dirty="0" smtClean="0">
                <a:solidFill>
                  <a:srgbClr val="0070C0"/>
                </a:solidFill>
                <a:latin typeface="Calibri" panose="020F0502020204030204" pitchFamily="34" charset="0"/>
              </a:rPr>
              <a:t> </a:t>
            </a:r>
            <a:r>
              <a:rPr lang="ro-RO" altLang="en-US" sz="2000" b="1" i="1" dirty="0">
                <a:solidFill>
                  <a:srgbClr val="0070C0"/>
                </a:solidFill>
                <a:latin typeface="Calibri" panose="020F0502020204030204" pitchFamily="34" charset="0"/>
              </a:rPr>
              <a:t>î</a:t>
            </a:r>
            <a:r>
              <a:rPr lang="en-US" altLang="en-US" sz="2000" b="1" i="1" dirty="0" smtClean="0">
                <a:solidFill>
                  <a:srgbClr val="0070C0"/>
                </a:solidFill>
                <a:latin typeface="Calibri" panose="020F0502020204030204" pitchFamily="34" charset="0"/>
              </a:rPr>
              <a:t>n</a:t>
            </a:r>
            <a:r>
              <a:rPr lang="en-US" altLang="en-US" sz="2000" b="1" dirty="0" smtClean="0">
                <a:latin typeface="Calibri" panose="020F0502020204030204" pitchFamily="34" charset="0"/>
              </a:rPr>
              <a:t>:</a:t>
            </a:r>
            <a:endParaRPr lang="en-US" altLang="en-US" sz="2000" b="1" dirty="0">
              <a:latin typeface="Calibri" panose="020F0502020204030204" pitchFamily="34" charset="0"/>
            </a:endParaRPr>
          </a:p>
          <a:p>
            <a:r>
              <a:rPr lang="en-US" altLang="en-US" sz="2000" b="1" dirty="0">
                <a:latin typeface="Calibri" panose="020F0502020204030204" pitchFamily="34" charset="0"/>
              </a:rPr>
              <a:t>	</a:t>
            </a:r>
            <a:r>
              <a:rPr lang="en-US" altLang="en-US" sz="2000" b="1" dirty="0" err="1" smtClean="0">
                <a:latin typeface="Calibri" panose="020F0502020204030204" pitchFamily="34" charset="0"/>
              </a:rPr>
              <a:t>fizica</a:t>
            </a:r>
            <a:r>
              <a:rPr lang="en-US" altLang="en-US" sz="2000" b="1" dirty="0" smtClean="0">
                <a:latin typeface="Calibri" panose="020F0502020204030204" pitchFamily="34" charset="0"/>
              </a:rPr>
              <a:t> </a:t>
            </a:r>
            <a:r>
              <a:rPr lang="en-US" altLang="en-US" sz="2000" b="1" dirty="0" err="1" smtClean="0">
                <a:latin typeface="Calibri" panose="020F0502020204030204" pitchFamily="34" charset="0"/>
              </a:rPr>
              <a:t>materiei</a:t>
            </a:r>
            <a:r>
              <a:rPr lang="en-US" altLang="en-US" sz="2000" b="1" dirty="0" smtClean="0">
                <a:latin typeface="Calibri" panose="020F0502020204030204" pitchFamily="34" charset="0"/>
              </a:rPr>
              <a:t> condensate</a:t>
            </a:r>
            <a:endParaRPr lang="en-US" altLang="en-US" sz="2000" b="1" dirty="0">
              <a:latin typeface="Calibri" panose="020F0502020204030204" pitchFamily="34" charset="0"/>
            </a:endParaRPr>
          </a:p>
          <a:p>
            <a:r>
              <a:rPr lang="en-US" altLang="en-US" sz="2000" b="1" dirty="0">
                <a:latin typeface="Calibri" panose="020F0502020204030204" pitchFamily="34" charset="0"/>
              </a:rPr>
              <a:t>	</a:t>
            </a:r>
            <a:r>
              <a:rPr lang="en-US" altLang="en-US" sz="2000" b="1" dirty="0" smtClean="0">
                <a:latin typeface="Calibri" panose="020F0502020204030204" pitchFamily="34" charset="0"/>
              </a:rPr>
              <a:t>material</a:t>
            </a:r>
            <a:r>
              <a:rPr lang="ro-RO" altLang="en-US" sz="2000" b="1" dirty="0" smtClean="0">
                <a:latin typeface="Calibri" panose="020F0502020204030204" pitchFamily="34" charset="0"/>
              </a:rPr>
              <a:t>e</a:t>
            </a:r>
            <a:r>
              <a:rPr lang="en-US" altLang="en-US" sz="2000" b="1" dirty="0" smtClean="0">
                <a:latin typeface="Calibri" panose="020F0502020204030204" pitchFamily="34" charset="0"/>
              </a:rPr>
              <a:t> </a:t>
            </a:r>
            <a:r>
              <a:rPr lang="en-US" altLang="en-US" sz="2000" b="1" dirty="0" err="1" smtClean="0">
                <a:latin typeface="Calibri" panose="020F0502020204030204" pitchFamily="34" charset="0"/>
              </a:rPr>
              <a:t>func</a:t>
            </a:r>
            <a:r>
              <a:rPr lang="ro-RO" altLang="en-US" sz="2000" b="1" dirty="0" smtClean="0">
                <a:latin typeface="Calibri" panose="020F0502020204030204" pitchFamily="34" charset="0"/>
              </a:rPr>
              <a:t>ț</a:t>
            </a:r>
            <a:r>
              <a:rPr lang="en-US" altLang="en-US" sz="2000" b="1" dirty="0" err="1" smtClean="0">
                <a:latin typeface="Calibri" panose="020F0502020204030204" pitchFamily="34" charset="0"/>
              </a:rPr>
              <a:t>ionale</a:t>
            </a:r>
            <a:r>
              <a:rPr lang="en-US" altLang="en-US" sz="2000" b="1" dirty="0" smtClean="0">
                <a:latin typeface="Calibri" panose="020F0502020204030204" pitchFamily="34" charset="0"/>
              </a:rPr>
              <a:t> </a:t>
            </a:r>
            <a:r>
              <a:rPr lang="en-US" altLang="en-US" sz="2000" b="1" dirty="0" err="1" smtClean="0">
                <a:latin typeface="Calibri" panose="020F0502020204030204" pitchFamily="34" charset="0"/>
              </a:rPr>
              <a:t>avansate</a:t>
            </a:r>
            <a:endParaRPr lang="en-US" altLang="en-US" sz="2000" b="1" dirty="0">
              <a:latin typeface="Calibri" panose="020F0502020204030204" pitchFamily="34" charset="0"/>
            </a:endParaRPr>
          </a:p>
          <a:p>
            <a:r>
              <a:rPr lang="en-US" altLang="en-US" sz="2000" b="1" dirty="0">
                <a:latin typeface="Calibri" panose="020F0502020204030204" pitchFamily="34" charset="0"/>
              </a:rPr>
              <a:t>	</a:t>
            </a:r>
            <a:r>
              <a:rPr lang="en-US" altLang="en-US" sz="2000" b="1" dirty="0" err="1" smtClean="0">
                <a:latin typeface="Calibri" panose="020F0502020204030204" pitchFamily="34" charset="0"/>
              </a:rPr>
              <a:t>nanomateriale</a:t>
            </a:r>
            <a:r>
              <a:rPr lang="en-US" altLang="en-US" sz="2000" b="1" dirty="0" smtClean="0">
                <a:latin typeface="Calibri" panose="020F0502020204030204" pitchFamily="34" charset="0"/>
              </a:rPr>
              <a:t> </a:t>
            </a:r>
            <a:r>
              <a:rPr lang="ro-RO" altLang="en-US" sz="2000" b="1" dirty="0" err="1">
                <a:latin typeface="Calibri" panose="020F0502020204030204" pitchFamily="34" charset="0"/>
              </a:rPr>
              <a:t>ș</a:t>
            </a:r>
            <a:r>
              <a:rPr lang="en-US" altLang="en-US" sz="2000" b="1" dirty="0" err="1" smtClean="0">
                <a:latin typeface="Calibri" panose="020F0502020204030204" pitchFamily="34" charset="0"/>
              </a:rPr>
              <a:t>i</a:t>
            </a:r>
            <a:r>
              <a:rPr lang="en-US" altLang="en-US" sz="2000" b="1" dirty="0" smtClean="0">
                <a:latin typeface="Calibri" panose="020F0502020204030204" pitchFamily="34" charset="0"/>
              </a:rPr>
              <a:t> </a:t>
            </a:r>
            <a:r>
              <a:rPr lang="en-US" altLang="en-US" sz="2000" b="1" dirty="0" err="1" smtClean="0">
                <a:latin typeface="Calibri" panose="020F0502020204030204" pitchFamily="34" charset="0"/>
              </a:rPr>
              <a:t>nanostructuri</a:t>
            </a:r>
            <a:endParaRPr lang="en-US" altLang="en-US" sz="2000" b="1" dirty="0">
              <a:latin typeface="Calibri" panose="020F0502020204030204" pitchFamily="34" charset="0"/>
            </a:endParaRPr>
          </a:p>
          <a:p>
            <a:r>
              <a:rPr lang="en-US" altLang="en-US" sz="2000" b="1" i="1" dirty="0" err="1" smtClean="0">
                <a:solidFill>
                  <a:srgbClr val="0070C0"/>
                </a:solidFill>
                <a:latin typeface="Calibri" panose="020F0502020204030204" pitchFamily="34" charset="0"/>
              </a:rPr>
              <a:t>Activit</a:t>
            </a:r>
            <a:r>
              <a:rPr lang="ro-RO" altLang="en-US" sz="2000" b="1" i="1" dirty="0" smtClean="0">
                <a:solidFill>
                  <a:srgbClr val="0070C0"/>
                </a:solidFill>
                <a:latin typeface="Calibri" panose="020F0502020204030204" pitchFamily="34" charset="0"/>
              </a:rPr>
              <a:t>ăț</a:t>
            </a:r>
            <a:r>
              <a:rPr lang="en-US" altLang="en-US" sz="2000" b="1" i="1" dirty="0" err="1" smtClean="0">
                <a:solidFill>
                  <a:srgbClr val="0070C0"/>
                </a:solidFill>
                <a:latin typeface="Calibri" panose="020F0502020204030204" pitchFamily="34" charset="0"/>
              </a:rPr>
              <a:t>i</a:t>
            </a:r>
            <a:r>
              <a:rPr lang="en-US" altLang="en-US" sz="2000" b="1" i="1" dirty="0" smtClean="0">
                <a:solidFill>
                  <a:srgbClr val="0070C0"/>
                </a:solidFill>
                <a:latin typeface="Calibri" panose="020F0502020204030204" pitchFamily="34" charset="0"/>
              </a:rPr>
              <a:t> </a:t>
            </a:r>
            <a:r>
              <a:rPr lang="en-US" altLang="en-US" sz="2000" b="1" i="1" dirty="0" err="1" smtClean="0">
                <a:solidFill>
                  <a:srgbClr val="0070C0"/>
                </a:solidFill>
                <a:latin typeface="Calibri" panose="020F0502020204030204" pitchFamily="34" charset="0"/>
              </a:rPr>
              <a:t>educa</a:t>
            </a:r>
            <a:r>
              <a:rPr lang="ro-RO" altLang="en-US" sz="2000" b="1" i="1" dirty="0" smtClean="0">
                <a:solidFill>
                  <a:srgbClr val="0070C0"/>
                </a:solidFill>
                <a:latin typeface="Calibri" panose="020F0502020204030204" pitchFamily="34" charset="0"/>
              </a:rPr>
              <a:t>ț</a:t>
            </a:r>
            <a:r>
              <a:rPr lang="en-US" altLang="en-US" sz="2000" b="1" i="1" dirty="0" err="1" smtClean="0">
                <a:solidFill>
                  <a:srgbClr val="0070C0"/>
                </a:solidFill>
                <a:latin typeface="Calibri" panose="020F0502020204030204" pitchFamily="34" charset="0"/>
              </a:rPr>
              <a:t>ionale</a:t>
            </a:r>
            <a:r>
              <a:rPr lang="en-US" altLang="en-US" sz="2000" b="1" dirty="0" smtClean="0">
                <a:latin typeface="Calibri" panose="020F0502020204030204" pitchFamily="34" charset="0"/>
              </a:rPr>
              <a:t>:</a:t>
            </a:r>
            <a:endParaRPr lang="en-US" altLang="en-US" sz="2000" b="1" dirty="0">
              <a:latin typeface="Calibri" panose="020F0502020204030204" pitchFamily="34" charset="0"/>
            </a:endParaRPr>
          </a:p>
          <a:p>
            <a:r>
              <a:rPr lang="en-US" altLang="en-US" sz="2000" b="1" dirty="0">
                <a:latin typeface="Calibri" panose="020F0502020204030204" pitchFamily="34" charset="0"/>
              </a:rPr>
              <a:t>	</a:t>
            </a:r>
            <a:r>
              <a:rPr lang="en-US" altLang="en-US" sz="2000" b="1" dirty="0" err="1" smtClean="0">
                <a:latin typeface="Calibri" panose="020F0502020204030204" pitchFamily="34" charset="0"/>
              </a:rPr>
              <a:t>diplome</a:t>
            </a:r>
            <a:r>
              <a:rPr lang="en-US" altLang="en-US" sz="2000" b="1" dirty="0" smtClean="0">
                <a:latin typeface="Calibri" panose="020F0502020204030204" pitchFamily="34" charset="0"/>
              </a:rPr>
              <a:t> de </a:t>
            </a:r>
            <a:r>
              <a:rPr lang="en-US" altLang="en-US" sz="2000" b="1" dirty="0" err="1" smtClean="0">
                <a:latin typeface="Calibri" panose="020F0502020204030204" pitchFamily="34" charset="0"/>
              </a:rPr>
              <a:t>licen</a:t>
            </a:r>
            <a:r>
              <a:rPr lang="ro-RO" altLang="en-US" sz="2000" b="1" dirty="0" smtClean="0">
                <a:latin typeface="Calibri" panose="020F0502020204030204" pitchFamily="34" charset="0"/>
              </a:rPr>
              <a:t>ță</a:t>
            </a:r>
            <a:endParaRPr lang="en-US" altLang="en-US" sz="2000" b="1" dirty="0">
              <a:latin typeface="Calibri" panose="020F0502020204030204" pitchFamily="34" charset="0"/>
            </a:endParaRPr>
          </a:p>
          <a:p>
            <a:r>
              <a:rPr lang="en-US" altLang="en-US" sz="2000" b="1" dirty="0">
                <a:latin typeface="Calibri" panose="020F0502020204030204" pitchFamily="34" charset="0"/>
              </a:rPr>
              <a:t>	</a:t>
            </a:r>
            <a:r>
              <a:rPr lang="en-US" altLang="en-US" sz="2000" b="1" dirty="0" err="1" smtClean="0">
                <a:latin typeface="Calibri" panose="020F0502020204030204" pitchFamily="34" charset="0"/>
              </a:rPr>
              <a:t>dizerta</a:t>
            </a:r>
            <a:r>
              <a:rPr lang="ro-RO" altLang="en-US" sz="2000" b="1" dirty="0" smtClean="0">
                <a:latin typeface="Calibri" panose="020F0502020204030204" pitchFamily="34" charset="0"/>
              </a:rPr>
              <a:t>ț</a:t>
            </a:r>
            <a:r>
              <a:rPr lang="en-US" altLang="en-US" sz="2000" b="1" dirty="0" smtClean="0">
                <a:latin typeface="Calibri" panose="020F0502020204030204" pitchFamily="34" charset="0"/>
              </a:rPr>
              <a:t>ii de </a:t>
            </a:r>
            <a:r>
              <a:rPr lang="en-US" altLang="en-US" sz="2000" b="1" dirty="0" err="1" smtClean="0">
                <a:latin typeface="Calibri" panose="020F0502020204030204" pitchFamily="34" charset="0"/>
              </a:rPr>
              <a:t>masterat</a:t>
            </a:r>
            <a:endParaRPr lang="en-US" altLang="en-US" sz="2000" b="1" dirty="0">
              <a:latin typeface="Calibri" panose="020F0502020204030204" pitchFamily="34" charset="0"/>
            </a:endParaRPr>
          </a:p>
          <a:p>
            <a:r>
              <a:rPr lang="en-US" altLang="en-US" sz="2000" b="1" dirty="0">
                <a:latin typeface="Calibri" panose="020F0502020204030204" pitchFamily="34" charset="0"/>
              </a:rPr>
              <a:t>	</a:t>
            </a:r>
            <a:r>
              <a:rPr lang="en-US" altLang="en-US" sz="2000" b="1" dirty="0" err="1" smtClean="0">
                <a:latin typeface="Calibri" panose="020F0502020204030204" pitchFamily="34" charset="0"/>
              </a:rPr>
              <a:t>teze</a:t>
            </a:r>
            <a:r>
              <a:rPr lang="en-US" altLang="en-US" sz="2000" b="1" dirty="0" smtClean="0">
                <a:latin typeface="Calibri" panose="020F0502020204030204" pitchFamily="34" charset="0"/>
              </a:rPr>
              <a:t> de </a:t>
            </a:r>
            <a:r>
              <a:rPr lang="en-US" altLang="en-US" sz="2000" b="1" dirty="0" err="1" smtClean="0">
                <a:latin typeface="Calibri" panose="020F0502020204030204" pitchFamily="34" charset="0"/>
              </a:rPr>
              <a:t>doctorat</a:t>
            </a:r>
            <a:endParaRPr lang="en-US" altLang="en-US" sz="2000" b="1" dirty="0">
              <a:latin typeface="Calibri" panose="020F0502020204030204" pitchFamily="34" charset="0"/>
            </a:endParaRPr>
          </a:p>
          <a:p>
            <a:r>
              <a:rPr lang="en-US" altLang="en-US" sz="2000" b="1" i="1" dirty="0" err="1" smtClean="0">
                <a:solidFill>
                  <a:srgbClr val="0070C0"/>
                </a:solidFill>
                <a:latin typeface="Calibri" panose="020F0502020204030204" pitchFamily="34" charset="0"/>
              </a:rPr>
              <a:t>Servicii</a:t>
            </a:r>
            <a:r>
              <a:rPr lang="en-US" altLang="en-US" sz="2000" b="1" dirty="0" smtClean="0">
                <a:latin typeface="Calibri" panose="020F0502020204030204" pitchFamily="34" charset="0"/>
              </a:rPr>
              <a:t>:</a:t>
            </a:r>
            <a:endParaRPr lang="en-US" altLang="en-US" sz="2000" b="1" dirty="0">
              <a:latin typeface="Calibri" panose="020F0502020204030204" pitchFamily="34" charset="0"/>
            </a:endParaRPr>
          </a:p>
          <a:p>
            <a:r>
              <a:rPr lang="en-US" altLang="en-US" sz="2000" b="1" dirty="0">
                <a:latin typeface="Calibri" panose="020F0502020204030204" pitchFamily="34" charset="0"/>
              </a:rPr>
              <a:t>	</a:t>
            </a:r>
            <a:r>
              <a:rPr lang="en-US" altLang="en-US" sz="2000" b="1" dirty="0" err="1" smtClean="0">
                <a:latin typeface="Calibri" panose="020F0502020204030204" pitchFamily="34" charset="0"/>
              </a:rPr>
              <a:t>caracterizare</a:t>
            </a:r>
            <a:r>
              <a:rPr lang="en-US" altLang="en-US" sz="2000" b="1" dirty="0" smtClean="0">
                <a:latin typeface="Calibri" panose="020F0502020204030204" pitchFamily="34" charset="0"/>
              </a:rPr>
              <a:t> </a:t>
            </a:r>
            <a:r>
              <a:rPr lang="en-US" altLang="en-US" sz="2000" b="1" dirty="0" err="1" smtClean="0">
                <a:latin typeface="Calibri" panose="020F0502020204030204" pitchFamily="34" charset="0"/>
              </a:rPr>
              <a:t>avansat</a:t>
            </a:r>
            <a:r>
              <a:rPr lang="ro-RO" altLang="en-US" sz="2000" b="1" dirty="0" smtClean="0">
                <a:latin typeface="Calibri" panose="020F0502020204030204" pitchFamily="34" charset="0"/>
              </a:rPr>
              <a:t>ă</a:t>
            </a:r>
            <a:endParaRPr lang="en-US" altLang="en-US" sz="2000" b="1" dirty="0">
              <a:latin typeface="Calibri" panose="020F0502020204030204" pitchFamily="34" charset="0"/>
            </a:endParaRPr>
          </a:p>
          <a:p>
            <a:r>
              <a:rPr lang="en-US" altLang="en-US" sz="2000" b="1" dirty="0">
                <a:latin typeface="Calibri" panose="020F0502020204030204" pitchFamily="34" charset="0"/>
              </a:rPr>
              <a:t>	</a:t>
            </a:r>
            <a:r>
              <a:rPr lang="en-US" altLang="en-US" sz="2000" b="1" dirty="0" err="1" smtClean="0">
                <a:latin typeface="Calibri" panose="020F0502020204030204" pitchFamily="34" charset="0"/>
              </a:rPr>
              <a:t>prototipare</a:t>
            </a:r>
            <a:endParaRPr lang="en-US" altLang="en-US" sz="2000" b="1" dirty="0">
              <a:latin typeface="Calibri" panose="020F0502020204030204" pitchFamily="34" charset="0"/>
            </a:endParaRPr>
          </a:p>
          <a:p>
            <a:r>
              <a:rPr lang="en-US" altLang="en-US" sz="2000" b="1" dirty="0">
                <a:latin typeface="Calibri" panose="020F0502020204030204" pitchFamily="34" charset="0"/>
              </a:rPr>
              <a:t> 	</a:t>
            </a:r>
            <a:r>
              <a:rPr lang="en-US" altLang="en-US" sz="2000" b="1" dirty="0" err="1" smtClean="0">
                <a:latin typeface="Calibri" panose="020F0502020204030204" pitchFamily="34" charset="0"/>
              </a:rPr>
              <a:t>consultan</a:t>
            </a:r>
            <a:r>
              <a:rPr lang="ro-RO" altLang="en-US" sz="2000" b="1" dirty="0" smtClean="0">
                <a:latin typeface="Calibri" panose="020F0502020204030204" pitchFamily="34" charset="0"/>
              </a:rPr>
              <a:t>ță</a:t>
            </a:r>
            <a:endParaRPr lang="en-US" altLang="en-US" sz="2000" b="1" dirty="0">
              <a:latin typeface="Calibri" panose="020F0502020204030204" pitchFamily="34" charset="0"/>
            </a:endParaRPr>
          </a:p>
        </p:txBody>
      </p:sp>
      <p:grpSp>
        <p:nvGrpSpPr>
          <p:cNvPr id="4" name="Group 260"/>
          <p:cNvGrpSpPr>
            <a:grpSpLocks/>
          </p:cNvGrpSpPr>
          <p:nvPr/>
        </p:nvGrpSpPr>
        <p:grpSpPr bwMode="auto">
          <a:xfrm>
            <a:off x="819397" y="214087"/>
            <a:ext cx="10539352" cy="1009072"/>
            <a:chOff x="415" y="176"/>
            <a:chExt cx="12770" cy="1603"/>
          </a:xfrm>
        </p:grpSpPr>
        <p:pic>
          <p:nvPicPr>
            <p:cNvPr id="5"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3333" y="1729748"/>
            <a:ext cx="3344091" cy="1881051"/>
          </a:xfrm>
          <a:prstGeom prst="rect">
            <a:avLst/>
          </a:prstGeom>
        </p:spPr>
      </p:pic>
      <p:pic>
        <p:nvPicPr>
          <p:cNvPr id="8" name="Picture 7" descr="C:\Users\LUCIAN~1\AppData\Local\Temp\IMG-20200402-WA000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5891" y="2456167"/>
            <a:ext cx="3015278" cy="1884964"/>
          </a:xfrm>
          <a:prstGeom prst="rect">
            <a:avLst/>
          </a:prstGeom>
          <a:noFill/>
          <a:ln>
            <a:no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3333" y="3771205"/>
            <a:ext cx="3052196" cy="203579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8386" y="4573601"/>
            <a:ext cx="3247506" cy="1826722"/>
          </a:xfrm>
          <a:prstGeom prst="rect">
            <a:avLst/>
          </a:prstGeom>
        </p:spPr>
      </p:pic>
    </p:spTree>
    <p:extLst>
      <p:ext uri="{BB962C8B-B14F-4D97-AF65-F5344CB8AC3E}">
        <p14:creationId xmlns:p14="http://schemas.microsoft.com/office/powerpoint/2010/main" val="816950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Rectangle 5"/>
          <p:cNvSpPr/>
          <p:nvPr/>
        </p:nvSpPr>
        <p:spPr>
          <a:xfrm>
            <a:off x="417615" y="1305193"/>
            <a:ext cx="7829797" cy="646331"/>
          </a:xfrm>
          <a:prstGeom prst="rect">
            <a:avLst/>
          </a:prstGeom>
        </p:spPr>
        <p:txBody>
          <a:bodyPr wrap="square">
            <a:spAutoFit/>
          </a:bodyPr>
          <a:lstStyle/>
          <a:p>
            <a:r>
              <a:rPr lang="en-US" dirty="0" smtClean="0">
                <a:latin typeface="Calibri" panose="020F0502020204030204" pitchFamily="34" charset="0"/>
              </a:rPr>
              <a:t> </a:t>
            </a:r>
            <a:r>
              <a:rPr lang="en-US" b="1" dirty="0" err="1" smtClean="0">
                <a:latin typeface="Calibri" panose="020F0502020204030204" pitchFamily="34" charset="0"/>
              </a:rPr>
              <a:t>Soluții</a:t>
            </a:r>
            <a:r>
              <a:rPr lang="ro-RO" b="1" dirty="0" smtClean="0">
                <a:latin typeface="Calibri" panose="020F0502020204030204" pitchFamily="34" charset="0"/>
              </a:rPr>
              <a:t> </a:t>
            </a:r>
            <a:r>
              <a:rPr lang="en-US" b="1" dirty="0" err="1" smtClean="0">
                <a:latin typeface="Calibri" panose="020F0502020204030204" pitchFamily="34" charset="0"/>
              </a:rPr>
              <a:t>verzi</a:t>
            </a:r>
            <a:r>
              <a:rPr lang="ro-RO" b="1" dirty="0" smtClean="0">
                <a:latin typeface="Calibri" panose="020F0502020204030204" pitchFamily="34" charset="0"/>
              </a:rPr>
              <a:t> </a:t>
            </a:r>
            <a:r>
              <a:rPr lang="en-US" b="1" dirty="0" smtClean="0">
                <a:latin typeface="Calibri" panose="020F0502020204030204" pitchFamily="34" charset="0"/>
              </a:rPr>
              <a:t>de </a:t>
            </a:r>
            <a:r>
              <a:rPr lang="en-US" b="1" dirty="0" err="1" smtClean="0">
                <a:latin typeface="Calibri" panose="020F0502020204030204" pitchFamily="34" charset="0"/>
              </a:rPr>
              <a:t>sinteză</a:t>
            </a:r>
            <a:r>
              <a:rPr lang="ro-RO" b="1" dirty="0" smtClean="0">
                <a:latin typeface="Calibri" panose="020F0502020204030204" pitchFamily="34" charset="0"/>
              </a:rPr>
              <a:t> </a:t>
            </a:r>
            <a:r>
              <a:rPr lang="en-US" b="1" dirty="0" smtClean="0">
                <a:latin typeface="Calibri" panose="020F0502020204030204" pitchFamily="34" charset="0"/>
              </a:rPr>
              <a:t>de </a:t>
            </a:r>
            <a:r>
              <a:rPr lang="en-US" b="1" dirty="0" err="1" smtClean="0">
                <a:latin typeface="Calibri" panose="020F0502020204030204" pitchFamily="34" charset="0"/>
              </a:rPr>
              <a:t>nanocristale</a:t>
            </a:r>
            <a:r>
              <a:rPr lang="ro-RO" b="1" dirty="0" smtClean="0">
                <a:latin typeface="Calibri" panose="020F0502020204030204" pitchFamily="34" charset="0"/>
              </a:rPr>
              <a:t> </a:t>
            </a:r>
            <a:r>
              <a:rPr lang="en-US" b="1" dirty="0" err="1" smtClean="0">
                <a:latin typeface="Calibri" panose="020F0502020204030204" pitchFamily="34" charset="0"/>
              </a:rPr>
              <a:t>cuaternare</a:t>
            </a:r>
            <a:r>
              <a:rPr lang="ro-RO" b="1" dirty="0" smtClean="0">
                <a:latin typeface="Calibri" panose="020F0502020204030204" pitchFamily="34" charset="0"/>
              </a:rPr>
              <a:t> </a:t>
            </a:r>
            <a:r>
              <a:rPr lang="en-US" b="1" dirty="0" err="1" smtClean="0">
                <a:latin typeface="Calibri" panose="020F0502020204030204" pitchFamily="34" charset="0"/>
              </a:rPr>
              <a:t>chalcogenice</a:t>
            </a:r>
            <a:r>
              <a:rPr lang="ro-RO" b="1" dirty="0" smtClean="0">
                <a:latin typeface="Calibri" panose="020F0502020204030204" pitchFamily="34" charset="0"/>
              </a:rPr>
              <a:t> </a:t>
            </a:r>
            <a:r>
              <a:rPr lang="en-US" b="1" dirty="0" err="1" smtClean="0">
                <a:latin typeface="Calibri" panose="020F0502020204030204" pitchFamily="34" charset="0"/>
              </a:rPr>
              <a:t>și</a:t>
            </a:r>
            <a:r>
              <a:rPr lang="ro-RO" b="1" dirty="0" smtClean="0">
                <a:latin typeface="Calibri" panose="020F0502020204030204" pitchFamily="34" charset="0"/>
              </a:rPr>
              <a:t> </a:t>
            </a:r>
            <a:r>
              <a:rPr lang="en-US" b="1" dirty="0" smtClean="0">
                <a:latin typeface="Calibri" panose="020F0502020204030204" pitchFamily="34" charset="0"/>
              </a:rPr>
              <a:t>de </a:t>
            </a:r>
            <a:r>
              <a:rPr lang="en-US" b="1" dirty="0" err="1" smtClean="0">
                <a:latin typeface="Calibri" panose="020F0502020204030204" pitchFamily="34" charset="0"/>
              </a:rPr>
              <a:t>nanomateriale</a:t>
            </a:r>
            <a:r>
              <a:rPr lang="ro-RO" b="1" dirty="0" smtClean="0">
                <a:latin typeface="Calibri" panose="020F0502020204030204" pitchFamily="34" charset="0"/>
              </a:rPr>
              <a:t> </a:t>
            </a:r>
            <a:r>
              <a:rPr lang="en-US" b="1" dirty="0" err="1" smtClean="0">
                <a:latin typeface="Calibri" panose="020F0502020204030204" pitchFamily="34" charset="0"/>
              </a:rPr>
              <a:t>carbonice</a:t>
            </a:r>
            <a:r>
              <a:rPr lang="ro-RO" b="1" dirty="0" smtClean="0">
                <a:latin typeface="Calibri" panose="020F0502020204030204" pitchFamily="34" charset="0"/>
              </a:rPr>
              <a:t> </a:t>
            </a:r>
            <a:r>
              <a:rPr lang="en-US" b="1" dirty="0" err="1" smtClean="0">
                <a:latin typeface="Calibri" panose="020F0502020204030204" pitchFamily="34" charset="0"/>
              </a:rPr>
              <a:t>fotoluminescente</a:t>
            </a:r>
            <a:r>
              <a:rPr lang="ro-RO" b="1" dirty="0" smtClean="0">
                <a:latin typeface="Calibri" panose="020F0502020204030204" pitchFamily="34" charset="0"/>
              </a:rPr>
              <a:t> </a:t>
            </a:r>
            <a:r>
              <a:rPr lang="en-US" b="1" dirty="0" err="1" smtClean="0">
                <a:latin typeface="Calibri" panose="020F0502020204030204" pitchFamily="34" charset="0"/>
              </a:rPr>
              <a:t>hibride</a:t>
            </a:r>
            <a:r>
              <a:rPr lang="en-US" b="1" dirty="0" smtClean="0">
                <a:latin typeface="Calibri" panose="020F0502020204030204" pitchFamily="34" charset="0"/>
              </a:rPr>
              <a:t>(NCF)</a:t>
            </a:r>
            <a:r>
              <a:rPr lang="ro-RO" b="1" dirty="0" smtClean="0">
                <a:latin typeface="Calibri" panose="020F0502020204030204" pitchFamily="34" charset="0"/>
              </a:rPr>
              <a:t> </a:t>
            </a:r>
            <a:r>
              <a:rPr lang="en-US" b="1" dirty="0" smtClean="0">
                <a:latin typeface="Calibri" panose="020F0502020204030204" pitchFamily="34" charset="0"/>
              </a:rPr>
              <a:t>cu </a:t>
            </a:r>
            <a:r>
              <a:rPr lang="en-US" b="1" dirty="0" err="1" smtClean="0">
                <a:latin typeface="Calibri" panose="020F0502020204030204" pitchFamily="34" charset="0"/>
              </a:rPr>
              <a:t>aplicații</a:t>
            </a:r>
            <a:r>
              <a:rPr lang="ro-RO" b="1" dirty="0" smtClean="0">
                <a:latin typeface="Calibri" panose="020F0502020204030204" pitchFamily="34" charset="0"/>
              </a:rPr>
              <a:t> </a:t>
            </a:r>
            <a:r>
              <a:rPr lang="en-US" b="1" dirty="0" err="1" smtClean="0">
                <a:latin typeface="Calibri" panose="020F0502020204030204" pitchFamily="34" charset="0"/>
              </a:rPr>
              <a:t>în</a:t>
            </a:r>
            <a:r>
              <a:rPr lang="ro-RO" b="1" dirty="0" smtClean="0">
                <a:latin typeface="Calibri" panose="020F0502020204030204" pitchFamily="34" charset="0"/>
              </a:rPr>
              <a:t> </a:t>
            </a:r>
            <a:r>
              <a:rPr lang="en-US" b="1" dirty="0" err="1" smtClean="0">
                <a:latin typeface="Calibri" panose="020F0502020204030204" pitchFamily="34" charset="0"/>
              </a:rPr>
              <a:t>energie</a:t>
            </a:r>
            <a:endParaRPr lang="en-US" dirty="0"/>
          </a:p>
        </p:txBody>
      </p:sp>
      <p:pic>
        <p:nvPicPr>
          <p:cNvPr id="7" name="Picture 6"/>
          <p:cNvPicPr>
            <a:picLocks noChangeAspect="1"/>
          </p:cNvPicPr>
          <p:nvPr/>
        </p:nvPicPr>
        <p:blipFill>
          <a:blip r:embed="rId3"/>
          <a:stretch>
            <a:fillRect/>
          </a:stretch>
        </p:blipFill>
        <p:spPr>
          <a:xfrm>
            <a:off x="275876" y="2097413"/>
            <a:ext cx="7264956" cy="2474834"/>
          </a:xfrm>
          <a:prstGeom prst="rect">
            <a:avLst/>
          </a:prstGeom>
        </p:spPr>
      </p:pic>
      <p:sp>
        <p:nvSpPr>
          <p:cNvPr id="8" name="Rectangle 7"/>
          <p:cNvSpPr/>
          <p:nvPr/>
        </p:nvSpPr>
        <p:spPr>
          <a:xfrm>
            <a:off x="773875" y="4718136"/>
            <a:ext cx="6096000" cy="646331"/>
          </a:xfrm>
          <a:prstGeom prst="rect">
            <a:avLst/>
          </a:prstGeom>
        </p:spPr>
        <p:txBody>
          <a:bodyPr>
            <a:spAutoFit/>
          </a:bodyPr>
          <a:lstStyle/>
          <a:p>
            <a:r>
              <a:rPr lang="en-US" dirty="0" err="1">
                <a:solidFill>
                  <a:srgbClr val="000000"/>
                </a:solidFill>
              </a:rPr>
              <a:t>Secțiune</a:t>
            </a:r>
            <a:r>
              <a:rPr lang="en-US" dirty="0">
                <a:solidFill>
                  <a:srgbClr val="000000"/>
                </a:solidFill>
              </a:rPr>
              <a:t> </a:t>
            </a:r>
            <a:r>
              <a:rPr lang="en-US" dirty="0" err="1">
                <a:solidFill>
                  <a:srgbClr val="000000"/>
                </a:solidFill>
              </a:rPr>
              <a:t>transversală</a:t>
            </a:r>
            <a:r>
              <a:rPr lang="en-US" dirty="0">
                <a:solidFill>
                  <a:srgbClr val="000000"/>
                </a:solidFill>
              </a:rPr>
              <a:t> a </a:t>
            </a:r>
            <a:r>
              <a:rPr lang="en-US" dirty="0" err="1">
                <a:solidFill>
                  <a:srgbClr val="000000"/>
                </a:solidFill>
              </a:rPr>
              <a:t>unei</a:t>
            </a:r>
            <a:r>
              <a:rPr lang="en-US" dirty="0">
                <a:solidFill>
                  <a:srgbClr val="000000"/>
                </a:solidFill>
              </a:rPr>
              <a:t> </a:t>
            </a:r>
            <a:r>
              <a:rPr lang="en-US" dirty="0" err="1">
                <a:solidFill>
                  <a:srgbClr val="000000"/>
                </a:solidFill>
              </a:rPr>
              <a:t>celule</a:t>
            </a:r>
            <a:r>
              <a:rPr lang="en-US" dirty="0">
                <a:solidFill>
                  <a:srgbClr val="000000"/>
                </a:solidFill>
              </a:rPr>
              <a:t> </a:t>
            </a:r>
            <a:r>
              <a:rPr lang="en-US" dirty="0" err="1">
                <a:solidFill>
                  <a:srgbClr val="000000"/>
                </a:solidFill>
              </a:rPr>
              <a:t>realizate</a:t>
            </a:r>
            <a:r>
              <a:rPr lang="en-US" dirty="0">
                <a:solidFill>
                  <a:srgbClr val="000000"/>
                </a:solidFill>
              </a:rPr>
              <a:t>, </a:t>
            </a:r>
            <a:r>
              <a:rPr lang="en-US" dirty="0" err="1">
                <a:solidFill>
                  <a:srgbClr val="000000"/>
                </a:solidFill>
              </a:rPr>
              <a:t>structura</a:t>
            </a:r>
            <a:r>
              <a:rPr lang="en-US" dirty="0">
                <a:solidFill>
                  <a:srgbClr val="000000"/>
                </a:solidFill>
              </a:rPr>
              <a:t> </a:t>
            </a:r>
            <a:r>
              <a:rPr lang="en-US" dirty="0" err="1">
                <a:solidFill>
                  <a:srgbClr val="000000"/>
                </a:solidFill>
              </a:rPr>
              <a:t>celulei</a:t>
            </a:r>
            <a:r>
              <a:rPr lang="en-US" dirty="0">
                <a:solidFill>
                  <a:srgbClr val="000000"/>
                </a:solidFill>
              </a:rPr>
              <a:t> </a:t>
            </a:r>
            <a:r>
              <a:rPr lang="en-US" dirty="0" err="1">
                <a:solidFill>
                  <a:srgbClr val="000000"/>
                </a:solidFill>
              </a:rPr>
              <a:t>și</a:t>
            </a:r>
            <a:r>
              <a:rPr lang="en-US" dirty="0">
                <a:solidFill>
                  <a:srgbClr val="000000"/>
                </a:solidFill>
              </a:rPr>
              <a:t> </a:t>
            </a:r>
            <a:r>
              <a:rPr lang="en-US" dirty="0" err="1">
                <a:solidFill>
                  <a:srgbClr val="000000"/>
                </a:solidFill>
              </a:rPr>
              <a:t>poze</a:t>
            </a:r>
            <a:r>
              <a:rPr lang="en-US" dirty="0">
                <a:solidFill>
                  <a:srgbClr val="000000"/>
                </a:solidFill>
              </a:rPr>
              <a:t> cu </a:t>
            </a:r>
            <a:r>
              <a:rPr lang="en-US" dirty="0" err="1">
                <a:solidFill>
                  <a:srgbClr val="000000"/>
                </a:solidFill>
              </a:rPr>
              <a:t>dispozitive</a:t>
            </a:r>
            <a:r>
              <a:rPr lang="en-US" dirty="0">
                <a:solidFill>
                  <a:srgbClr val="000000"/>
                </a:solidFill>
              </a:rPr>
              <a:t> </a:t>
            </a:r>
            <a:r>
              <a:rPr lang="en-US" dirty="0" err="1">
                <a:solidFill>
                  <a:srgbClr val="000000"/>
                </a:solidFill>
              </a:rPr>
              <a:t>realizate</a:t>
            </a:r>
            <a:r>
              <a:rPr lang="en-US" dirty="0">
                <a:solidFill>
                  <a:srgbClr val="000000"/>
                </a:solidFill>
              </a:rPr>
              <a:t> </a:t>
            </a:r>
          </a:p>
        </p:txBody>
      </p:sp>
      <p:pic>
        <p:nvPicPr>
          <p:cNvPr id="9" name="Picture 8"/>
          <p:cNvPicPr>
            <a:picLocks noChangeAspect="1"/>
          </p:cNvPicPr>
          <p:nvPr/>
        </p:nvPicPr>
        <p:blipFill>
          <a:blip r:embed="rId4"/>
          <a:stretch>
            <a:fillRect/>
          </a:stretch>
        </p:blipFill>
        <p:spPr>
          <a:xfrm>
            <a:off x="4267811" y="5118054"/>
            <a:ext cx="6894993" cy="1121762"/>
          </a:xfrm>
          <a:prstGeom prst="rect">
            <a:avLst/>
          </a:prstGeom>
        </p:spPr>
      </p:pic>
      <p:pic>
        <p:nvPicPr>
          <p:cNvPr id="10" name="Picture 9"/>
          <p:cNvPicPr>
            <a:picLocks noChangeAspect="1"/>
          </p:cNvPicPr>
          <p:nvPr/>
        </p:nvPicPr>
        <p:blipFill>
          <a:blip r:embed="rId5"/>
          <a:stretch>
            <a:fillRect/>
          </a:stretch>
        </p:blipFill>
        <p:spPr>
          <a:xfrm>
            <a:off x="7922287" y="1623077"/>
            <a:ext cx="4074151" cy="3163065"/>
          </a:xfrm>
          <a:prstGeom prst="rect">
            <a:avLst/>
          </a:prstGeom>
        </p:spPr>
      </p:pic>
    </p:spTree>
    <p:extLst>
      <p:ext uri="{BB962C8B-B14F-4D97-AF65-F5344CB8AC3E}">
        <p14:creationId xmlns:p14="http://schemas.microsoft.com/office/powerpoint/2010/main" val="42303581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Rectangle 5"/>
          <p:cNvSpPr/>
          <p:nvPr/>
        </p:nvSpPr>
        <p:spPr>
          <a:xfrm>
            <a:off x="180005" y="1194485"/>
            <a:ext cx="4702628" cy="646331"/>
          </a:xfrm>
          <a:prstGeom prst="rect">
            <a:avLst/>
          </a:prstGeom>
        </p:spPr>
        <p:txBody>
          <a:bodyPr wrap="square">
            <a:spAutoFit/>
          </a:bodyPr>
          <a:lstStyle/>
          <a:p>
            <a:r>
              <a:rPr lang="ro-RO" b="1" dirty="0">
                <a:latin typeface="Calibri" panose="020F0502020204030204" pitchFamily="34" charset="0"/>
                <a:ea typeface="Times New Roman" panose="02020603050405020304" pitchFamily="18" charset="0"/>
              </a:rPr>
              <a:t>Aliaje intermetalice cu memoria formei pentru refrigerare magnetică, senzoristică și actuație </a:t>
            </a:r>
            <a:endParaRPr lang="en-US" dirty="0"/>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3"/>
          <p:cNvSpPr>
            <a:spLocks noChangeArrowheads="1"/>
          </p:cNvSpPr>
          <p:nvPr/>
        </p:nvSpPr>
        <p:spPr bwMode="auto">
          <a:xfrm rot="10800000" flipV="1">
            <a:off x="77188" y="6168093"/>
            <a:ext cx="119228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Figura</a:t>
            </a:r>
            <a:r>
              <a:rPr kumimoji="0" lang="en-US" altLang="en-US" sz="10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1.</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Imagine SEM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pe</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Co</a:t>
            </a:r>
            <a:r>
              <a:rPr kumimoji="0" lang="en-US" altLang="en-US" sz="1000" b="0" i="0" u="none" strike="noStrike" cap="none" normalizeH="0" baseline="-3000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Sb</a:t>
            </a:r>
            <a:r>
              <a:rPr kumimoji="0" lang="en-US" altLang="en-US" sz="1000" b="0" i="0" u="none" strike="noStrike" cap="none" normalizeH="0" baseline="-3000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13</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AQ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realizat</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ă</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pe</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suprafa</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ț</a:t>
            </a:r>
            <a:r>
              <a:rPr lang="ro-RO" altLang="en-US" sz="1000" dirty="0">
                <a:latin typeface="Calibri" panose="020F0502020204030204" pitchFamily="34" charset="0"/>
                <a:ea typeface="Times New Roman" panose="02020603050405020304" pitchFamily="18" charset="0"/>
                <a:cs typeface="Calibri" panose="020F0502020204030204" pitchFamily="34" charset="0"/>
              </a:rPr>
              <a:t>ă</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CS cu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indicarea</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microstructurii</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specifice</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transform</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ă</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rii</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martensitice</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(s</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ă</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geata</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albastr</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ă</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ro-RO" altLang="en-US" sz="1000" dirty="0" err="1">
                <a:latin typeface="Calibri" panose="020F0502020204030204" pitchFamily="34" charset="0"/>
                <a:ea typeface="Times New Roman" panose="02020603050405020304" pitchFamily="18" charset="0"/>
                <a:cs typeface="Calibri" panose="020F0502020204030204" pitchFamily="34" charset="0"/>
              </a:rPr>
              <a:t>ș</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zonei</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de gr</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ă</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un</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ț</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celulari</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ro-RO" altLang="en-US" sz="1000" dirty="0">
                <a:latin typeface="Calibri" panose="020F0502020204030204" pitchFamily="34" charset="0"/>
                <a:ea typeface="Times New Roman" panose="02020603050405020304" pitchFamily="18" charset="0"/>
                <a:cs typeface="Calibri" panose="020F0502020204030204" pitchFamily="34" charset="0"/>
              </a:rPr>
              <a:t>î</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 care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varian</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ț</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ii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martensitici</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transced</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grani</a:t>
            </a:r>
            <a:r>
              <a:rPr lang="ro-RO" altLang="en-US" sz="1000" dirty="0">
                <a:latin typeface="Calibri" panose="020F0502020204030204" pitchFamily="34" charset="0"/>
                <a:ea typeface="Times New Roman" panose="02020603050405020304" pitchFamily="18" charset="0"/>
                <a:cs typeface="Calibri" panose="020F0502020204030204" pitchFamily="34" charset="0"/>
              </a:rPr>
              <a:t>ț</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ele</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de gr</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ă</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un</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ț</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trasat</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ă</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cu </a:t>
            </a:r>
            <a:r>
              <a:rPr kumimoji="0" lang="en-US" altLang="en-US" sz="1000" b="0"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ro</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ș</a:t>
            </a:r>
            <a:r>
              <a:rPr kumimoji="0" lang="en-US"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u).</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760" t="31113" r="2760" b="4128"/>
          <a:stretch>
            <a:fillRect/>
          </a:stretch>
        </p:blipFill>
        <p:spPr bwMode="auto">
          <a:xfrm>
            <a:off x="2020785" y="1321616"/>
            <a:ext cx="7728857" cy="48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5251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Rectangle 5"/>
          <p:cNvSpPr/>
          <p:nvPr/>
        </p:nvSpPr>
        <p:spPr>
          <a:xfrm>
            <a:off x="1128157" y="1265964"/>
            <a:ext cx="10230592" cy="646331"/>
          </a:xfrm>
          <a:prstGeom prst="rect">
            <a:avLst/>
          </a:prstGeom>
        </p:spPr>
        <p:txBody>
          <a:bodyPr wrap="square">
            <a:spAutoFit/>
          </a:bodyPr>
          <a:lstStyle/>
          <a:p>
            <a:pPr algn="ctr"/>
            <a:r>
              <a:rPr lang="ro-RO" b="1" dirty="0">
                <a:latin typeface="Calibri" panose="020F0502020204030204" pitchFamily="34" charset="0"/>
                <a:ea typeface="Times New Roman" panose="02020603050405020304" pitchFamily="18" charset="0"/>
              </a:rPr>
              <a:t>Investigarea compozitelor de tipul MXene-semiconductori pentru producerea de H2 prin reacția de splitare fotocatalitică a apei </a:t>
            </a:r>
            <a:endParaRPr lang="en-US" dirty="0"/>
          </a:p>
        </p:txBody>
      </p:sp>
      <p:pic>
        <p:nvPicPr>
          <p:cNvPr id="10243" name="officeArt object"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26" y="2107870"/>
            <a:ext cx="4328268" cy="381809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57"/>
          <p:cNvPicPr>
            <a:picLocks noChangeAspect="1" noChangeArrowheads="1"/>
          </p:cNvPicPr>
          <p:nvPr/>
        </p:nvPicPr>
        <p:blipFill>
          <a:blip r:embed="rId4">
            <a:extLst>
              <a:ext uri="{28A0092B-C50C-407E-A947-70E740481C1C}">
                <a14:useLocalDpi xmlns:a14="http://schemas.microsoft.com/office/drawing/2010/main" val="0"/>
              </a:ext>
            </a:extLst>
          </a:blip>
          <a:srcRect l="13033" t="10342" r="10849" b="3944"/>
          <a:stretch>
            <a:fillRect/>
          </a:stretch>
        </p:blipFill>
        <p:spPr bwMode="auto">
          <a:xfrm>
            <a:off x="5222792" y="2822858"/>
            <a:ext cx="2930608" cy="2514237"/>
          </a:xfrm>
          <a:prstGeom prst="rect">
            <a:avLst/>
          </a:prstGeom>
          <a:noFill/>
          <a:extLst>
            <a:ext uri="{909E8E84-426E-40DD-AFC4-6F175D3DCCD1}">
              <a14:hiddenFill xmlns:a14="http://schemas.microsoft.com/office/drawing/2010/main">
                <a:solidFill>
                  <a:srgbClr val="FFFFFF"/>
                </a:solidFill>
              </a14:hiddenFill>
            </a:ext>
          </a:extLst>
        </p:spPr>
      </p:pic>
      <p:pic>
        <p:nvPicPr>
          <p:cNvPr id="10241" name="Picture 59"/>
          <p:cNvPicPr>
            <a:picLocks noChangeAspect="1" noChangeArrowheads="1"/>
          </p:cNvPicPr>
          <p:nvPr/>
        </p:nvPicPr>
        <p:blipFill>
          <a:blip r:embed="rId5">
            <a:extLst>
              <a:ext uri="{28A0092B-C50C-407E-A947-70E740481C1C}">
                <a14:useLocalDpi xmlns:a14="http://schemas.microsoft.com/office/drawing/2010/main" val="0"/>
              </a:ext>
            </a:extLst>
          </a:blip>
          <a:srcRect l="12517" t="10153" r="11389" b="5573"/>
          <a:stretch>
            <a:fillRect/>
          </a:stretch>
        </p:blipFill>
        <p:spPr bwMode="auto">
          <a:xfrm>
            <a:off x="8758053" y="2822858"/>
            <a:ext cx="2956595" cy="25076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p:cNvSpPr>
            <a:spLocks noChangeArrowheads="1"/>
          </p:cNvSpPr>
          <p:nvPr/>
        </p:nvSpPr>
        <p:spPr bwMode="auto">
          <a:xfrm>
            <a:off x="2345377" y="6019682"/>
            <a:ext cx="76536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o-RO" altLang="en-US" sz="1000" b="1" i="0" u="none" strike="noStrike" cap="none" normalizeH="0" baseline="0" dirty="0" smtClean="0">
                <a:ln>
                  <a:noFill/>
                </a:ln>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Figura 1.</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Stânga: Imaginile TEM ale </a:t>
            </a:r>
            <a:r>
              <a:rPr kumimoji="0" lang="ro-RO" altLang="en-US" sz="1000" b="0"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-MXenei Mo</a:t>
            </a:r>
            <a:r>
              <a:rPr kumimoji="0" lang="ro-RO" altLang="en-US" sz="1000" b="0" i="0" u="none" strike="noStrike" cap="none" normalizeH="0" baseline="-3000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1.33</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 obținute cu ajutorul microscopul electronic cu transmisie JEOL 2100 echipat cu piesă polară de înaltă rezoluție. Jos: Difracțiile de raze X (</a:t>
            </a:r>
            <a:r>
              <a:rPr kumimoji="0" lang="ro-RO" altLang="en-US" sz="1000" b="0" i="0" u="sng"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imaginea din mijloc</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și spectrele Raman (</a:t>
            </a:r>
            <a:r>
              <a:rPr kumimoji="0" lang="ro-RO" altLang="en-US" sz="1000" b="0" i="0" u="sng"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imaginea din dreapta</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ale compozitelor MX-TiO</a:t>
            </a:r>
            <a:r>
              <a:rPr kumimoji="0" lang="ro-RO" altLang="en-US" sz="1000" b="0" i="0" u="none" strike="noStrike" cap="none" normalizeH="0" baseline="-3000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a:t>
            </a:r>
            <a:r>
              <a:rPr kumimoji="0" lang="ro-RO" altLang="en-US" sz="1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preparate.</a:t>
            </a:r>
            <a:endParaRPr kumimoji="0" lang="ro-RO"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62380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Rectangle 5"/>
          <p:cNvSpPr/>
          <p:nvPr/>
        </p:nvSpPr>
        <p:spPr>
          <a:xfrm>
            <a:off x="358238" y="1251673"/>
            <a:ext cx="11243954" cy="307777"/>
          </a:xfrm>
          <a:prstGeom prst="rect">
            <a:avLst/>
          </a:prstGeom>
        </p:spPr>
        <p:txBody>
          <a:bodyPr wrap="square">
            <a:spAutoFit/>
          </a:bodyPr>
          <a:lstStyle/>
          <a:p>
            <a:pPr algn="ctr"/>
            <a:r>
              <a:rPr lang="ro-RO" sz="1400" b="1" dirty="0">
                <a:latin typeface="Arial" panose="020B0604020202020204" pitchFamily="34" charset="0"/>
                <a:ea typeface="Arial" panose="020B0604020202020204" pitchFamily="34" charset="0"/>
              </a:rPr>
              <a:t>Structuri polimerice pe bază de PDMS și nanoparticule semiconductoare pentru aplicații de purificare a poluanților din apă</a:t>
            </a:r>
            <a:endParaRPr lang="en-US" sz="1400" dirty="0"/>
          </a:p>
        </p:txBody>
      </p:sp>
      <p:grpSp>
        <p:nvGrpSpPr>
          <p:cNvPr id="7" name="Group 6"/>
          <p:cNvGrpSpPr/>
          <p:nvPr/>
        </p:nvGrpSpPr>
        <p:grpSpPr>
          <a:xfrm>
            <a:off x="358238" y="1600734"/>
            <a:ext cx="3948182" cy="2677703"/>
            <a:chOff x="5470357" y="852332"/>
            <a:chExt cx="6207684" cy="5406932"/>
          </a:xfrm>
        </p:grpSpPr>
        <p:pic>
          <p:nvPicPr>
            <p:cNvPr id="8" name="Picture 7" descr="C:\Users\Monica Enculescu\Desktop\NUCLEU 2023-2026\nucleu monica\IMG_158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151270" y="1178211"/>
              <a:ext cx="2553970" cy="1915795"/>
            </a:xfrm>
            <a:prstGeom prst="rect">
              <a:avLst/>
            </a:prstGeom>
            <a:noFill/>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91334" y="1171378"/>
              <a:ext cx="2547753" cy="191081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437374" y="1172427"/>
              <a:ext cx="2560762" cy="192057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194542" y="3969028"/>
              <a:ext cx="2560762" cy="1920572"/>
            </a:xfrm>
            <a:prstGeom prst="rect">
              <a:avLst/>
            </a:prstGeom>
          </p:spPr>
        </p:pic>
        <p:pic>
          <p:nvPicPr>
            <p:cNvPr id="12" name="Picture 4" descr="https://lh3.googleusercontent.com/pw/AJFCJaUWAgVTACQJZNndjx2MYveFNrc1aRS5bkkMI8C2PHWVFtI60QQbjVk6rxRVomVg09QgJCms7ifTAuR1JbJWAqybqKDal47IiCIO1mFKeXa10TZCa91uwbUkpJPdRIGyakKH9cJesnzn1ghs0A5d0kpMk7JQgPmJry3cL67rhvXJLHHBw1m1LeKB1qG9B3ao9A4-ct_NgXZFDqtYDFC4aRs9Ic-LZr9RzuCG7PGEqubVmM7-kohNkJUHn2nLRV_nWa1_7A0fv2-jZJGqiPJAKNYTggTq7rfYq7Dle93knpc79dSY7I5Z68QyeINsTo23cDCndWWupZg5kAKuZUDjB3G0eN0odEg9AeSDIRPR82GvLs2fKpSuIAax9wulVO40Pl4F5ob8bpO89fRYocCzLmmzE_k0TAQ8Nw5rA1mrxJDrnzBRlOJpucZFZx_XZ4TkfpNSMkHiBwFxM_pNx0-K22xi2ftrmbNGZy2S7syhMYy5z2vlofX3H2fzRoCVGQI5ivWkWuW0uDcCyUBNNz3Xda5710JUd3-jYGhytcL4LZEQ2gB8ylQ7efTo8zWQNIh-cwNiM5Qtd_zIX7jdfXIhz_HPV5XeB2gS_fqWKGqSEEfBebSh5mZiENDdgkCosABr8w87HDam_H6t8JQJQDvjiJD4u1mwiaMsRZQmRyG5AD2uZvjvjSoiioo8uKrC8b5YJEDKmlEHZfXrwuSUY7qctU3YpR2bu5rO6ImOrNCfSDaeHVHZ6A4c2xv5YzSY977lA6EW0tubmlV6_qIAHoA9z4rMp5es0u8z8mk-9c4pPjjJNXcyCArde1E3qnQdlnY-cn_u2-dWjZ4Zb5jFedemWRdBcA_JN2QxCQc6Idg7XtT0prJ3s7wNM4hcKWUGjMxJl84Ww5X7hy7sOAcN4vFniLzCwHnXzVfEW3s4X4mxN_VwFuT0-XZe-Qm6rAyq0vU=w727-h969-s-no?authuser=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9804" y="3630288"/>
              <a:ext cx="1935222" cy="25794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s://lh3.googleusercontent.com/pw/AJFCJaUdcV586NOBiUw0gfB9-rmM2yCDiHjL8FFQe-w30OUhP5PGWWokiYIZ0wGkhpJ2ULQoNQUP3u3j874Sdgv8Al6uV1ityI6UHwwbqZs5fidcdJ66amNlEPaYueyI-nYzN9v9uXXn78F8e82KzJVmLebLZGJbROK5R4VMm5GJrP6BibpxSawY50iLNJDa1uQiBxKZm0ikEZHztFOWsU_W-2bO9xpnAp8K8kgOLSk-LD6y1oIxmt2n3IurU8M991L6U0ZD6IBeCGdL0VMLOg3OWWUqrLHMTXsE3KOS5_5n19hioRlHza7ydDq1Z-fmCQYO-h8UDyBLO8d_oi4fzPI70k2M-ms6HBzcxonb63gMiOyfOkTEKfFYAtMupsVkPyD0ACFVBPI41OSvIeBKXX-H_nEstp4bkC-o225fFuXQo-eAHD9hNKVObhy4lYmHmmBV_E1PK7esgTgWanptdSrBCmBzjKnBdNLfmG5SDZ87qN8sN4Wl3i_Y7g4vVqFJ4NCOuPRl_kw6iPqptgSlGuWHGi3GYy1-SXvy5kEnPW-f8xBpx3azvXUkrMrwkhFcrGQ02nNZ9fONEGV6bBKSJcBQYSKjjm81fYIG5F4Ctu0613bkKomREf42UUXmQG0iNQggdclyhZfK18RMqqLEmqjruLxUTJumyR9029Rq5fzSG9WD7hZFNKUSz8YVOTOkYgrImijPe4_mhOCIkLZVbJorw5meUAWbc49VPEqzWKBjn_Bb9J5dO3NY6u7YCnQYB4EROyf_a3B-UEyIWimUUmSLIdRzOkhQe0jFGkpXE5iOXIkZ-ZELCT3j48Yz-5CTtOPk8lKtQ-IZWWrIeCcQoh-ODnbhs-viFcfZZNIQLtasX6VktGZj7CMmX8KFnhsMy2YdDNNjAkpQSaXLE5QpKcHjtQatJSTP3_WnDTK2cmETYlcOsqXySECr7rg9gFXF-nI=w727-h969-s-no?authuser=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9621" y="3648934"/>
              <a:ext cx="1958420" cy="261033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694705" y="4253888"/>
            <a:ext cx="3473533" cy="369332"/>
          </a:xfrm>
          <a:prstGeom prst="rect">
            <a:avLst/>
          </a:prstGeom>
          <a:noFill/>
        </p:spPr>
        <p:txBody>
          <a:bodyPr wrap="square" rtlCol="0">
            <a:spAutoFit/>
          </a:bodyPr>
          <a:lstStyle/>
          <a:p>
            <a:r>
              <a:rPr lang="en-US" dirty="0" err="1" smtClean="0"/>
              <a:t>Fabricarea</a:t>
            </a:r>
            <a:r>
              <a:rPr lang="en-US" dirty="0" smtClean="0"/>
              <a:t> </a:t>
            </a:r>
            <a:r>
              <a:rPr lang="en-US" dirty="0" err="1" smtClean="0"/>
              <a:t>structurilor</a:t>
            </a:r>
            <a:r>
              <a:rPr lang="en-US" dirty="0" smtClean="0"/>
              <a:t> </a:t>
            </a:r>
            <a:r>
              <a:rPr lang="en-US" dirty="0" err="1" smtClean="0"/>
              <a:t>spongioase</a:t>
            </a:r>
            <a:endParaRPr lang="en-US" dirty="0"/>
          </a:p>
        </p:txBody>
      </p:sp>
      <p:grpSp>
        <p:nvGrpSpPr>
          <p:cNvPr id="25" name="Group 24"/>
          <p:cNvGrpSpPr/>
          <p:nvPr/>
        </p:nvGrpSpPr>
        <p:grpSpPr>
          <a:xfrm>
            <a:off x="4635412" y="1600734"/>
            <a:ext cx="5417051" cy="2813716"/>
            <a:chOff x="4665100" y="2034248"/>
            <a:chExt cx="7363295" cy="3555035"/>
          </a:xfrm>
        </p:grpSpPr>
        <p:pic>
          <p:nvPicPr>
            <p:cNvPr id="17" name="Picture 16"/>
            <p:cNvPicPr>
              <a:picLocks noChangeAspect="1"/>
            </p:cNvPicPr>
            <p:nvPr/>
          </p:nvPicPr>
          <p:blipFill>
            <a:blip r:embed="rId9"/>
            <a:stretch>
              <a:fillRect/>
            </a:stretch>
          </p:blipFill>
          <p:spPr>
            <a:xfrm>
              <a:off x="4665100" y="2034248"/>
              <a:ext cx="2317199" cy="1626971"/>
            </a:xfrm>
            <a:prstGeom prst="rect">
              <a:avLst/>
            </a:prstGeom>
          </p:spPr>
        </p:pic>
        <p:pic>
          <p:nvPicPr>
            <p:cNvPr id="18" name="Picture 17"/>
            <p:cNvPicPr>
              <a:picLocks noChangeAspect="1"/>
            </p:cNvPicPr>
            <p:nvPr/>
          </p:nvPicPr>
          <p:blipFill>
            <a:blip r:embed="rId10"/>
            <a:stretch>
              <a:fillRect/>
            </a:stretch>
          </p:blipFill>
          <p:spPr>
            <a:xfrm>
              <a:off x="7194456" y="2034248"/>
              <a:ext cx="2304583" cy="1626971"/>
            </a:xfrm>
            <a:prstGeom prst="rect">
              <a:avLst/>
            </a:prstGeom>
          </p:spPr>
        </p:pic>
        <p:pic>
          <p:nvPicPr>
            <p:cNvPr id="19" name="Picture 18"/>
            <p:cNvPicPr>
              <a:picLocks noChangeAspect="1"/>
            </p:cNvPicPr>
            <p:nvPr/>
          </p:nvPicPr>
          <p:blipFill>
            <a:blip r:embed="rId11"/>
            <a:stretch>
              <a:fillRect/>
            </a:stretch>
          </p:blipFill>
          <p:spPr>
            <a:xfrm>
              <a:off x="9711196" y="2034248"/>
              <a:ext cx="2317199" cy="1626971"/>
            </a:xfrm>
            <a:prstGeom prst="rect">
              <a:avLst/>
            </a:prstGeom>
          </p:spPr>
        </p:pic>
        <p:pic>
          <p:nvPicPr>
            <p:cNvPr id="20" name="Picture 19"/>
            <p:cNvPicPr>
              <a:picLocks noChangeAspect="1"/>
            </p:cNvPicPr>
            <p:nvPr/>
          </p:nvPicPr>
          <p:blipFill>
            <a:blip r:embed="rId12"/>
            <a:stretch>
              <a:fillRect/>
            </a:stretch>
          </p:blipFill>
          <p:spPr>
            <a:xfrm>
              <a:off x="4669305" y="3962312"/>
              <a:ext cx="2312994" cy="1626971"/>
            </a:xfrm>
            <a:prstGeom prst="rect">
              <a:avLst/>
            </a:prstGeom>
          </p:spPr>
        </p:pic>
        <p:pic>
          <p:nvPicPr>
            <p:cNvPr id="21" name="Picture 20"/>
            <p:cNvPicPr>
              <a:picLocks noChangeAspect="1"/>
            </p:cNvPicPr>
            <p:nvPr/>
          </p:nvPicPr>
          <p:blipFill>
            <a:blip r:embed="rId13"/>
            <a:stretch>
              <a:fillRect/>
            </a:stretch>
          </p:blipFill>
          <p:spPr>
            <a:xfrm>
              <a:off x="7194456" y="3962312"/>
              <a:ext cx="2304583" cy="1626971"/>
            </a:xfrm>
            <a:prstGeom prst="rect">
              <a:avLst/>
            </a:prstGeom>
          </p:spPr>
        </p:pic>
        <p:pic>
          <p:nvPicPr>
            <p:cNvPr id="22" name="Picture 21"/>
            <p:cNvPicPr>
              <a:picLocks noChangeAspect="1"/>
            </p:cNvPicPr>
            <p:nvPr/>
          </p:nvPicPr>
          <p:blipFill>
            <a:blip r:embed="rId14"/>
            <a:stretch>
              <a:fillRect/>
            </a:stretch>
          </p:blipFill>
          <p:spPr>
            <a:xfrm>
              <a:off x="9711196" y="3962312"/>
              <a:ext cx="2317199" cy="1626971"/>
            </a:xfrm>
            <a:prstGeom prst="rect">
              <a:avLst/>
            </a:prstGeom>
          </p:spPr>
        </p:pic>
      </p:grpSp>
      <p:sp>
        <p:nvSpPr>
          <p:cNvPr id="26" name="TextBox 25"/>
          <p:cNvSpPr txBox="1"/>
          <p:nvPr/>
        </p:nvSpPr>
        <p:spPr>
          <a:xfrm>
            <a:off x="10236530" y="2873829"/>
            <a:ext cx="1692234" cy="369332"/>
          </a:xfrm>
          <a:prstGeom prst="rect">
            <a:avLst/>
          </a:prstGeom>
          <a:noFill/>
        </p:spPr>
        <p:txBody>
          <a:bodyPr wrap="square" rtlCol="0">
            <a:spAutoFit/>
          </a:bodyPr>
          <a:lstStyle/>
          <a:p>
            <a:r>
              <a:rPr lang="en-US" dirty="0" err="1" smtClean="0"/>
              <a:t>Imagini</a:t>
            </a:r>
            <a:r>
              <a:rPr lang="en-US" dirty="0" smtClean="0"/>
              <a:t> SEM</a:t>
            </a:r>
            <a:endParaRPr lang="en-US" dirty="0"/>
          </a:p>
        </p:txBody>
      </p:sp>
      <p:grpSp>
        <p:nvGrpSpPr>
          <p:cNvPr id="27" name="Group 26"/>
          <p:cNvGrpSpPr/>
          <p:nvPr/>
        </p:nvGrpSpPr>
        <p:grpSpPr>
          <a:xfrm>
            <a:off x="1359363" y="4710596"/>
            <a:ext cx="4792056" cy="1595436"/>
            <a:chOff x="1437791" y="1866693"/>
            <a:chExt cx="5627127" cy="2103121"/>
          </a:xfrm>
        </p:grpSpPr>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37791" y="1866694"/>
              <a:ext cx="2804160" cy="2103120"/>
            </a:xfrm>
            <a:prstGeom prst="rect">
              <a:avLst/>
            </a:prstGeom>
          </p:spPr>
        </p:pic>
        <p:pic>
          <p:nvPicPr>
            <p:cNvPr id="29" name="Pictur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60758" y="1866693"/>
              <a:ext cx="2804160" cy="2103120"/>
            </a:xfrm>
            <a:prstGeom prst="rect">
              <a:avLst/>
            </a:prstGeom>
          </p:spPr>
        </p:pic>
      </p:grpSp>
      <p:sp>
        <p:nvSpPr>
          <p:cNvPr id="30" name="TextBox 29"/>
          <p:cNvSpPr txBox="1"/>
          <p:nvPr/>
        </p:nvSpPr>
        <p:spPr>
          <a:xfrm>
            <a:off x="6340136" y="5355771"/>
            <a:ext cx="5351121" cy="646331"/>
          </a:xfrm>
          <a:prstGeom prst="rect">
            <a:avLst/>
          </a:prstGeom>
          <a:noFill/>
        </p:spPr>
        <p:txBody>
          <a:bodyPr wrap="square" rtlCol="0">
            <a:spAutoFit/>
          </a:bodyPr>
          <a:lstStyle/>
          <a:p>
            <a:r>
              <a:rPr lang="en-US" dirty="0" err="1" smtClean="0"/>
              <a:t>Demostrarea</a:t>
            </a:r>
            <a:r>
              <a:rPr lang="en-US" dirty="0" smtClean="0"/>
              <a:t> </a:t>
            </a:r>
            <a:r>
              <a:rPr lang="en-US" dirty="0" err="1" smtClean="0"/>
              <a:t>propriet</a:t>
            </a:r>
            <a:r>
              <a:rPr lang="ro-RO" dirty="0" smtClean="0"/>
              <a:t>ă</a:t>
            </a:r>
            <a:r>
              <a:rPr lang="ro-RO" dirty="0"/>
              <a:t>ț</a:t>
            </a:r>
            <a:r>
              <a:rPr lang="en-US" dirty="0" err="1" smtClean="0"/>
              <a:t>ilor</a:t>
            </a:r>
            <a:r>
              <a:rPr lang="en-US" dirty="0" smtClean="0"/>
              <a:t> </a:t>
            </a:r>
            <a:r>
              <a:rPr lang="en-US" dirty="0" err="1" smtClean="0"/>
              <a:t>spongioase</a:t>
            </a:r>
            <a:r>
              <a:rPr lang="en-US" dirty="0" smtClean="0"/>
              <a:t> </a:t>
            </a:r>
            <a:r>
              <a:rPr lang="en-US" dirty="0" err="1" smtClean="0"/>
              <a:t>prin</a:t>
            </a:r>
            <a:r>
              <a:rPr lang="en-US" dirty="0" smtClean="0"/>
              <a:t> </a:t>
            </a:r>
            <a:r>
              <a:rPr lang="en-US" dirty="0" err="1" smtClean="0"/>
              <a:t>presare</a:t>
            </a:r>
            <a:r>
              <a:rPr lang="en-US" dirty="0" smtClean="0"/>
              <a:t> </a:t>
            </a:r>
            <a:r>
              <a:rPr lang="ro-RO" dirty="0" err="1"/>
              <a:t>ș</a:t>
            </a:r>
            <a:r>
              <a:rPr lang="en-US" dirty="0" err="1" smtClean="0"/>
              <a:t>i</a:t>
            </a:r>
            <a:r>
              <a:rPr lang="en-US" dirty="0" smtClean="0"/>
              <a:t> </a:t>
            </a:r>
            <a:r>
              <a:rPr lang="en-US" dirty="0" err="1" smtClean="0"/>
              <a:t>relaxare</a:t>
            </a:r>
            <a:endParaRPr lang="en-US" dirty="0"/>
          </a:p>
        </p:txBody>
      </p:sp>
    </p:spTree>
    <p:extLst>
      <p:ext uri="{BB962C8B-B14F-4D97-AF65-F5344CB8AC3E}">
        <p14:creationId xmlns:p14="http://schemas.microsoft.com/office/powerpoint/2010/main" val="35119770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Rectangle 5"/>
          <p:cNvSpPr/>
          <p:nvPr/>
        </p:nvSpPr>
        <p:spPr>
          <a:xfrm>
            <a:off x="381989" y="1371194"/>
            <a:ext cx="5246914" cy="646331"/>
          </a:xfrm>
          <a:prstGeom prst="rect">
            <a:avLst/>
          </a:prstGeom>
        </p:spPr>
        <p:txBody>
          <a:bodyPr wrap="square">
            <a:spAutoFit/>
          </a:bodyPr>
          <a:lstStyle/>
          <a:p>
            <a:r>
              <a:rPr lang="en-US" b="1" dirty="0" err="1" smtClean="0">
                <a:solidFill>
                  <a:srgbClr val="000000"/>
                </a:solidFill>
              </a:rPr>
              <a:t>Sinteza</a:t>
            </a:r>
            <a:r>
              <a:rPr lang="en-US" b="1" dirty="0" smtClean="0">
                <a:solidFill>
                  <a:srgbClr val="000000"/>
                </a:solidFill>
              </a:rPr>
              <a:t> </a:t>
            </a:r>
            <a:r>
              <a:rPr lang="en-US" b="1" dirty="0" err="1">
                <a:solidFill>
                  <a:srgbClr val="000000"/>
                </a:solidFill>
              </a:rPr>
              <a:t>și</a:t>
            </a:r>
            <a:r>
              <a:rPr lang="en-US" b="1" dirty="0">
                <a:solidFill>
                  <a:srgbClr val="000000"/>
                </a:solidFill>
              </a:rPr>
              <a:t> </a:t>
            </a:r>
            <a:r>
              <a:rPr lang="en-US" b="1" dirty="0" err="1">
                <a:solidFill>
                  <a:srgbClr val="000000"/>
                </a:solidFill>
              </a:rPr>
              <a:t>caracterizarea</a:t>
            </a:r>
            <a:r>
              <a:rPr lang="en-US" b="1" dirty="0">
                <a:solidFill>
                  <a:srgbClr val="000000"/>
                </a:solidFill>
              </a:rPr>
              <a:t> </a:t>
            </a:r>
            <a:r>
              <a:rPr lang="en-US" b="1" dirty="0" err="1" smtClean="0">
                <a:solidFill>
                  <a:srgbClr val="000000"/>
                </a:solidFill>
              </a:rPr>
              <a:t>nanocristalelor</a:t>
            </a:r>
            <a:r>
              <a:rPr lang="ro-RO" b="1" dirty="0" smtClean="0">
                <a:solidFill>
                  <a:srgbClr val="000000"/>
                </a:solidFill>
              </a:rPr>
              <a:t> </a:t>
            </a:r>
            <a:r>
              <a:rPr lang="en-US" b="1" dirty="0" err="1" smtClean="0">
                <a:solidFill>
                  <a:srgbClr val="000000"/>
                </a:solidFill>
              </a:rPr>
              <a:t>pe</a:t>
            </a:r>
            <a:r>
              <a:rPr lang="en-US" b="1" dirty="0" smtClean="0">
                <a:solidFill>
                  <a:srgbClr val="000000"/>
                </a:solidFill>
              </a:rPr>
              <a:t> </a:t>
            </a:r>
            <a:r>
              <a:rPr lang="en-US" b="1" dirty="0" err="1">
                <a:solidFill>
                  <a:srgbClr val="000000"/>
                </a:solidFill>
              </a:rPr>
              <a:t>bază</a:t>
            </a:r>
            <a:r>
              <a:rPr lang="en-US" b="1" dirty="0">
                <a:solidFill>
                  <a:srgbClr val="000000"/>
                </a:solidFill>
              </a:rPr>
              <a:t> de </a:t>
            </a:r>
            <a:r>
              <a:rPr lang="en-US" b="1" dirty="0" err="1" smtClean="0">
                <a:solidFill>
                  <a:srgbClr val="000000"/>
                </a:solidFill>
              </a:rPr>
              <a:t>perovskiți</a:t>
            </a:r>
            <a:r>
              <a:rPr lang="ro-RO" b="1" dirty="0" smtClean="0">
                <a:solidFill>
                  <a:srgbClr val="000000"/>
                </a:solidFill>
              </a:rPr>
              <a:t> </a:t>
            </a:r>
            <a:r>
              <a:rPr lang="en-US" b="1" dirty="0" err="1" smtClean="0">
                <a:solidFill>
                  <a:srgbClr val="000000"/>
                </a:solidFill>
              </a:rPr>
              <a:t>hibrizi</a:t>
            </a:r>
            <a:r>
              <a:rPr lang="en-US" b="1" dirty="0" smtClean="0">
                <a:solidFill>
                  <a:srgbClr val="000000"/>
                </a:solidFill>
              </a:rPr>
              <a:t> </a:t>
            </a:r>
            <a:r>
              <a:rPr lang="en-US" b="1" dirty="0" err="1" smtClean="0">
                <a:solidFill>
                  <a:srgbClr val="000000"/>
                </a:solidFill>
              </a:rPr>
              <a:t>pentru</a:t>
            </a:r>
            <a:r>
              <a:rPr lang="en-US" b="1" dirty="0" smtClean="0">
                <a:solidFill>
                  <a:srgbClr val="000000"/>
                </a:solidFill>
              </a:rPr>
              <a:t> </a:t>
            </a:r>
            <a:r>
              <a:rPr lang="en-US" b="1" dirty="0" err="1" smtClean="0">
                <a:solidFill>
                  <a:srgbClr val="000000"/>
                </a:solidFill>
              </a:rPr>
              <a:t>aplica</a:t>
            </a:r>
            <a:r>
              <a:rPr lang="ro-RO" b="1" dirty="0" smtClean="0">
                <a:solidFill>
                  <a:srgbClr val="000000"/>
                </a:solidFill>
              </a:rPr>
              <a:t>ț</a:t>
            </a:r>
            <a:r>
              <a:rPr lang="en-US" b="1" dirty="0" smtClean="0">
                <a:solidFill>
                  <a:srgbClr val="000000"/>
                </a:solidFill>
              </a:rPr>
              <a:t>ii </a:t>
            </a:r>
            <a:r>
              <a:rPr lang="ro-RO" b="1" dirty="0" smtClean="0">
                <a:solidFill>
                  <a:srgbClr val="000000"/>
                </a:solidFill>
              </a:rPr>
              <a:t>î</a:t>
            </a:r>
            <a:r>
              <a:rPr lang="en-US" b="1" dirty="0" smtClean="0">
                <a:solidFill>
                  <a:srgbClr val="000000"/>
                </a:solidFill>
              </a:rPr>
              <a:t>n </a:t>
            </a:r>
            <a:r>
              <a:rPr lang="en-US" b="1" dirty="0" err="1" smtClean="0">
                <a:solidFill>
                  <a:srgbClr val="000000"/>
                </a:solidFill>
              </a:rPr>
              <a:t>optoelectronice</a:t>
            </a:r>
            <a:r>
              <a:rPr lang="en-US" b="1" dirty="0" smtClean="0">
                <a:solidFill>
                  <a:srgbClr val="000000"/>
                </a:solidFill>
              </a:rPr>
              <a:t>. </a:t>
            </a:r>
            <a:endParaRPr lang="en-US" dirty="0"/>
          </a:p>
        </p:txBody>
      </p:sp>
      <p:sp>
        <p:nvSpPr>
          <p:cNvPr id="7" name="Rectangle 6"/>
          <p:cNvSpPr/>
          <p:nvPr/>
        </p:nvSpPr>
        <p:spPr>
          <a:xfrm>
            <a:off x="8488619" y="1371194"/>
            <a:ext cx="2608919" cy="338554"/>
          </a:xfrm>
          <a:prstGeom prst="rect">
            <a:avLst/>
          </a:prstGeom>
        </p:spPr>
        <p:txBody>
          <a:bodyPr wrap="none">
            <a:spAutoFit/>
          </a:bodyPr>
          <a:lstStyle/>
          <a:p>
            <a:r>
              <a:rPr lang="en-US" sz="1600" b="1" dirty="0" err="1" smtClean="0">
                <a:solidFill>
                  <a:srgbClr val="000000"/>
                </a:solidFill>
              </a:rPr>
              <a:t>Cristale</a:t>
            </a:r>
            <a:r>
              <a:rPr lang="en-US" sz="1600" b="1" dirty="0" smtClean="0">
                <a:solidFill>
                  <a:srgbClr val="000000"/>
                </a:solidFill>
              </a:rPr>
              <a:t> MA3Sb2I9; </a:t>
            </a:r>
            <a:r>
              <a:rPr lang="en-US" sz="1600" b="1" dirty="0" smtClean="0"/>
              <a:t>MAPbI3. </a:t>
            </a:r>
            <a:endParaRPr lang="en-US" sz="1600" dirty="0"/>
          </a:p>
        </p:txBody>
      </p:sp>
      <p:pic>
        <p:nvPicPr>
          <p:cNvPr id="8" name="Picture 7"/>
          <p:cNvPicPr>
            <a:picLocks noChangeAspect="1"/>
          </p:cNvPicPr>
          <p:nvPr/>
        </p:nvPicPr>
        <p:blipFill>
          <a:blip r:embed="rId3"/>
          <a:stretch>
            <a:fillRect/>
          </a:stretch>
        </p:blipFill>
        <p:spPr>
          <a:xfrm>
            <a:off x="1461116" y="2017525"/>
            <a:ext cx="2057966" cy="3954524"/>
          </a:xfrm>
          <a:prstGeom prst="rect">
            <a:avLst/>
          </a:prstGeom>
        </p:spPr>
      </p:pic>
      <p:sp>
        <p:nvSpPr>
          <p:cNvPr id="9" name="TextBox 8"/>
          <p:cNvSpPr txBox="1"/>
          <p:nvPr/>
        </p:nvSpPr>
        <p:spPr>
          <a:xfrm>
            <a:off x="1513354" y="5925787"/>
            <a:ext cx="1953490" cy="369332"/>
          </a:xfrm>
          <a:prstGeom prst="rect">
            <a:avLst/>
          </a:prstGeom>
          <a:noFill/>
        </p:spPr>
        <p:txBody>
          <a:bodyPr wrap="square" rtlCol="0">
            <a:spAutoFit/>
          </a:bodyPr>
          <a:lstStyle/>
          <a:p>
            <a:r>
              <a:rPr lang="en-US" dirty="0" err="1" smtClean="0"/>
              <a:t>Foto-lumin</a:t>
            </a:r>
            <a:r>
              <a:rPr lang="ro-RO" dirty="0"/>
              <a:t>i</a:t>
            </a:r>
            <a:r>
              <a:rPr lang="en-US" dirty="0" err="1" smtClean="0"/>
              <a:t>scen</a:t>
            </a:r>
            <a:r>
              <a:rPr lang="ro-RO" dirty="0" smtClean="0"/>
              <a:t>ță</a:t>
            </a:r>
            <a:endParaRPr lang="en-US" dirty="0"/>
          </a:p>
        </p:txBody>
      </p:sp>
      <p:pic>
        <p:nvPicPr>
          <p:cNvPr id="10" name="Picture 9"/>
          <p:cNvPicPr>
            <a:picLocks noChangeAspect="1"/>
          </p:cNvPicPr>
          <p:nvPr/>
        </p:nvPicPr>
        <p:blipFill>
          <a:blip r:embed="rId4"/>
          <a:stretch>
            <a:fillRect/>
          </a:stretch>
        </p:blipFill>
        <p:spPr>
          <a:xfrm>
            <a:off x="4158450" y="2094844"/>
            <a:ext cx="6573385" cy="3979494"/>
          </a:xfrm>
          <a:prstGeom prst="rect">
            <a:avLst/>
          </a:prstGeom>
        </p:spPr>
      </p:pic>
      <p:sp>
        <p:nvSpPr>
          <p:cNvPr id="11" name="TextBox 10"/>
          <p:cNvSpPr txBox="1"/>
          <p:nvPr/>
        </p:nvSpPr>
        <p:spPr>
          <a:xfrm>
            <a:off x="6460176" y="5889672"/>
            <a:ext cx="1864426" cy="369332"/>
          </a:xfrm>
          <a:prstGeom prst="rect">
            <a:avLst/>
          </a:prstGeom>
          <a:noFill/>
        </p:spPr>
        <p:txBody>
          <a:bodyPr wrap="square" rtlCol="0">
            <a:spAutoFit/>
          </a:bodyPr>
          <a:lstStyle/>
          <a:p>
            <a:r>
              <a:rPr lang="en-US" dirty="0" err="1" smtClean="0"/>
              <a:t>Analize</a:t>
            </a:r>
            <a:r>
              <a:rPr lang="en-US" dirty="0" smtClean="0"/>
              <a:t> SEM/EDX</a:t>
            </a:r>
            <a:endParaRPr lang="en-US" dirty="0"/>
          </a:p>
        </p:txBody>
      </p:sp>
    </p:spTree>
    <p:extLst>
      <p:ext uri="{BB962C8B-B14F-4D97-AF65-F5344CB8AC3E}">
        <p14:creationId xmlns:p14="http://schemas.microsoft.com/office/powerpoint/2010/main" val="37482035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smtClean="0"/>
              <a:t>Prezentari Nucleu, Bistrita, 16-17 mai 2024</a:t>
            </a:r>
            <a:endParaRPr lang="en-US"/>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TextBox 5"/>
          <p:cNvSpPr txBox="1"/>
          <p:nvPr/>
        </p:nvSpPr>
        <p:spPr>
          <a:xfrm>
            <a:off x="4536375" y="1223159"/>
            <a:ext cx="2375065" cy="369332"/>
          </a:xfrm>
          <a:prstGeom prst="rect">
            <a:avLst/>
          </a:prstGeom>
          <a:noFill/>
        </p:spPr>
        <p:txBody>
          <a:bodyPr wrap="square" rtlCol="0">
            <a:spAutoFit/>
          </a:bodyPr>
          <a:lstStyle/>
          <a:p>
            <a:r>
              <a:rPr lang="en-US" b="1" dirty="0" err="1" smtClean="0"/>
              <a:t>Sintez</a:t>
            </a:r>
            <a:r>
              <a:rPr lang="ro-RO" b="1" dirty="0" smtClean="0"/>
              <a:t>ă</a:t>
            </a:r>
            <a:r>
              <a:rPr lang="en-US" b="1" dirty="0" smtClean="0"/>
              <a:t> </a:t>
            </a:r>
            <a:r>
              <a:rPr lang="en-US" b="1" dirty="0" err="1" smtClean="0"/>
              <a:t>rezultate</a:t>
            </a:r>
            <a:r>
              <a:rPr lang="en-US" b="1" dirty="0" smtClean="0"/>
              <a:t> </a:t>
            </a:r>
            <a:r>
              <a:rPr lang="en-US" b="1" dirty="0" err="1" smtClean="0"/>
              <a:t>totale</a:t>
            </a:r>
            <a:endParaRPr lang="en-US" b="1" dirty="0"/>
          </a:p>
        </p:txBody>
      </p:sp>
      <p:graphicFrame>
        <p:nvGraphicFramePr>
          <p:cNvPr id="7" name="Table 6"/>
          <p:cNvGraphicFramePr>
            <a:graphicFrameLocks noGrp="1"/>
          </p:cNvGraphicFramePr>
          <p:nvPr>
            <p:extLst>
              <p:ext uri="{D42A27DB-BD31-4B8C-83A1-F6EECF244321}">
                <p14:modId xmlns:p14="http://schemas.microsoft.com/office/powerpoint/2010/main" val="3806697150"/>
              </p:ext>
            </p:extLst>
          </p:nvPr>
        </p:nvGraphicFramePr>
        <p:xfrm>
          <a:off x="789321" y="2352297"/>
          <a:ext cx="10491848" cy="3535680"/>
        </p:xfrm>
        <a:graphic>
          <a:graphicData uri="http://schemas.openxmlformats.org/drawingml/2006/table">
            <a:tbl>
              <a:tblPr firstRow="1" firstCol="1" lastRow="1" lastCol="1" bandRow="1" bandCol="1">
                <a:tableStyleId>{5C22544A-7EE6-4342-B048-85BDC9FD1C3A}</a:tableStyleId>
              </a:tblPr>
              <a:tblGrid>
                <a:gridCol w="4000787">
                  <a:extLst>
                    <a:ext uri="{9D8B030D-6E8A-4147-A177-3AD203B41FA5}">
                      <a16:colId xmlns:a16="http://schemas.microsoft.com/office/drawing/2014/main" val="1283003327"/>
                    </a:ext>
                  </a:extLst>
                </a:gridCol>
                <a:gridCol w="6491061">
                  <a:extLst>
                    <a:ext uri="{9D8B030D-6E8A-4147-A177-3AD203B41FA5}">
                      <a16:colId xmlns:a16="http://schemas.microsoft.com/office/drawing/2014/main" val="4265146068"/>
                    </a:ext>
                  </a:extLst>
                </a:gridCol>
              </a:tblGrid>
              <a:tr h="0">
                <a:tc>
                  <a:txBody>
                    <a:bodyPr/>
                    <a:lstStyle/>
                    <a:p>
                      <a:pPr marL="0" marR="0" algn="ctr">
                        <a:spcBef>
                          <a:spcPts val="0"/>
                        </a:spcBef>
                        <a:spcAft>
                          <a:spcPts val="0"/>
                        </a:spcAft>
                      </a:pPr>
                      <a:r>
                        <a:rPr lang="it-IT" sz="1100">
                          <a:effectLst/>
                        </a:rPr>
                        <a:t>Tip</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err="1">
                          <a:effectLst/>
                        </a:rPr>
                        <a:t>Nr</a:t>
                      </a:r>
                      <a:r>
                        <a:rPr lang="en-US" sz="1100" dirty="0">
                          <a:effectLst/>
                        </a:rPr>
                        <a:t>. Total </a:t>
                      </a:r>
                      <a:endParaRPr lang="en-US" sz="1200" dirty="0">
                        <a:effectLst/>
                      </a:endParaRPr>
                    </a:p>
                    <a:p>
                      <a:pPr marL="0" marR="0" algn="ctr">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43475568"/>
                  </a:ext>
                </a:extLst>
              </a:tr>
              <a:tr h="0">
                <a:tc>
                  <a:txBody>
                    <a:bodyPr/>
                    <a:lstStyle/>
                    <a:p>
                      <a:pPr marL="0" marR="0">
                        <a:spcBef>
                          <a:spcPts val="0"/>
                        </a:spcBef>
                        <a:spcAft>
                          <a:spcPts val="0"/>
                        </a:spcAft>
                      </a:pPr>
                      <a:r>
                        <a:rPr lang="it-IT" sz="1100" u="sng">
                          <a:effectLst/>
                        </a:rPr>
                        <a:t>Lucrări științifice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165 (25 asumate pe PN, a se vedea Tabelele de la punctul 4.2.1)</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00109563"/>
                  </a:ext>
                </a:extLst>
              </a:tr>
              <a:tr h="0">
                <a:tc>
                  <a:txBody>
                    <a:bodyPr/>
                    <a:lstStyle/>
                    <a:p>
                      <a:pPr marL="0" marR="0">
                        <a:spcBef>
                          <a:spcPts val="0"/>
                        </a:spcBef>
                        <a:spcAft>
                          <a:spcPts val="0"/>
                        </a:spcAft>
                      </a:pPr>
                      <a:r>
                        <a:rPr lang="it-IT" sz="1100" u="sng">
                          <a:effectLst/>
                        </a:rPr>
                        <a:t>Cărți/capitole carte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2 (Tabele 4.2.3)</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97181722"/>
                  </a:ext>
                </a:extLst>
              </a:tr>
              <a:tr h="0">
                <a:tc>
                  <a:txBody>
                    <a:bodyPr/>
                    <a:lstStyle/>
                    <a:p>
                      <a:pPr marL="0" marR="0">
                        <a:spcBef>
                          <a:spcPts val="0"/>
                        </a:spcBef>
                        <a:spcAft>
                          <a:spcPts val="0"/>
                        </a:spcAft>
                      </a:pPr>
                      <a:r>
                        <a:rPr lang="it-IT" sz="1100" u="sng">
                          <a:effectLst/>
                        </a:rPr>
                        <a:t>Comunicări științiifice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126 (Tabel 4.2.4)</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41272255"/>
                  </a:ext>
                </a:extLst>
              </a:tr>
              <a:tr h="0">
                <a:tc>
                  <a:txBody>
                    <a:bodyPr/>
                    <a:lstStyle/>
                    <a:p>
                      <a:pPr marL="0" marR="0">
                        <a:spcBef>
                          <a:spcPts val="0"/>
                        </a:spcBef>
                        <a:spcAft>
                          <a:spcPts val="0"/>
                        </a:spcAft>
                      </a:pPr>
                      <a:r>
                        <a:rPr lang="it-IT" sz="1100" u="sng" dirty="0">
                          <a:effectLst/>
                        </a:rPr>
                        <a:t>Studii relevante la nivel </a:t>
                      </a:r>
                      <a:r>
                        <a:rPr lang="it-IT" sz="1100" u="sng" dirty="0" smtClean="0">
                          <a:effectLst/>
                        </a:rPr>
                        <a:t>național/domeniu</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dirty="0">
                          <a:effectLst/>
                        </a:rPr>
                        <a:t>5 pachete de studii relevante la nivel de domeniu (studii privind prepararea grafenei, faza F1.1.2, </a:t>
                      </a:r>
                      <a:r>
                        <a:rPr lang="ro-RO" sz="1100" dirty="0" smtClean="0">
                          <a:effectLst/>
                        </a:rPr>
                        <a:t>ș</a:t>
                      </a:r>
                      <a:r>
                        <a:rPr lang="it-IT" sz="1100" dirty="0" smtClean="0">
                          <a:effectLst/>
                        </a:rPr>
                        <a:t>i </a:t>
                      </a:r>
                      <a:r>
                        <a:rPr lang="it-IT" sz="1100" dirty="0">
                          <a:effectLst/>
                        </a:rPr>
                        <a:t>a compozitelor pe </a:t>
                      </a:r>
                      <a:r>
                        <a:rPr lang="it-IT" sz="1100" dirty="0" smtClean="0">
                          <a:effectLst/>
                        </a:rPr>
                        <a:t>baz</a:t>
                      </a:r>
                      <a:r>
                        <a:rPr lang="ro-RO" sz="1100" dirty="0" smtClean="0">
                          <a:effectLst/>
                        </a:rPr>
                        <a:t>ă</a:t>
                      </a:r>
                      <a:r>
                        <a:rPr lang="it-IT" sz="1100" dirty="0" smtClean="0">
                          <a:effectLst/>
                        </a:rPr>
                        <a:t> </a:t>
                      </a:r>
                      <a:r>
                        <a:rPr lang="it-IT" sz="1100" dirty="0">
                          <a:effectLst/>
                        </a:rPr>
                        <a:t>de </a:t>
                      </a:r>
                      <a:r>
                        <a:rPr lang="it-IT" sz="1100" dirty="0" smtClean="0">
                          <a:effectLst/>
                        </a:rPr>
                        <a:t>grafen</a:t>
                      </a:r>
                      <a:r>
                        <a:rPr lang="ro-RO" sz="1100" dirty="0" smtClean="0">
                          <a:effectLst/>
                        </a:rPr>
                        <a:t>ă</a:t>
                      </a:r>
                      <a:r>
                        <a:rPr lang="it-IT" sz="1100" dirty="0" smtClean="0">
                          <a:effectLst/>
                        </a:rPr>
                        <a:t>, </a:t>
                      </a:r>
                      <a:r>
                        <a:rPr lang="it-IT" sz="1100" dirty="0">
                          <a:effectLst/>
                        </a:rPr>
                        <a:t>fazele F3.8.1 </a:t>
                      </a:r>
                      <a:r>
                        <a:rPr lang="ro-RO" sz="1100" dirty="0" smtClean="0">
                          <a:effectLst/>
                        </a:rPr>
                        <a:t>ș</a:t>
                      </a:r>
                      <a:r>
                        <a:rPr lang="it-IT" sz="1100" dirty="0" smtClean="0">
                          <a:effectLst/>
                        </a:rPr>
                        <a:t>i </a:t>
                      </a:r>
                      <a:r>
                        <a:rPr lang="it-IT" sz="1100" dirty="0">
                          <a:effectLst/>
                        </a:rPr>
                        <a:t>F3.8.2; studii privind materiale pentru senzori de gaze, fazele F1.2.1 si F1.11.1; studii privind materiale pentru </a:t>
                      </a:r>
                      <a:r>
                        <a:rPr lang="it-IT" sz="1100" dirty="0" smtClean="0">
                          <a:effectLst/>
                        </a:rPr>
                        <a:t>aplica</a:t>
                      </a:r>
                      <a:r>
                        <a:rPr lang="ro-RO" sz="1100" dirty="0" smtClean="0">
                          <a:effectLst/>
                        </a:rPr>
                        <a:t>ț</a:t>
                      </a:r>
                      <a:r>
                        <a:rPr lang="it-IT" sz="1100" dirty="0" smtClean="0">
                          <a:effectLst/>
                        </a:rPr>
                        <a:t>ii </a:t>
                      </a:r>
                      <a:r>
                        <a:rPr lang="it-IT" sz="1100" dirty="0">
                          <a:effectLst/>
                        </a:rPr>
                        <a:t>medicale, fazele F1.5.1 </a:t>
                      </a:r>
                      <a:r>
                        <a:rPr lang="ro-RO" sz="1100" dirty="0" smtClean="0">
                          <a:effectLst/>
                        </a:rPr>
                        <a:t>ș</a:t>
                      </a:r>
                      <a:r>
                        <a:rPr lang="it-IT" sz="1100" dirty="0" smtClean="0">
                          <a:effectLst/>
                        </a:rPr>
                        <a:t>i </a:t>
                      </a:r>
                      <a:r>
                        <a:rPr lang="it-IT" sz="1100" dirty="0">
                          <a:effectLst/>
                        </a:rPr>
                        <a:t>F1.6.1; studii privind materiale pentru </a:t>
                      </a:r>
                      <a:r>
                        <a:rPr lang="it-IT" sz="1100" dirty="0" smtClean="0">
                          <a:effectLst/>
                        </a:rPr>
                        <a:t>aplica</a:t>
                      </a:r>
                      <a:r>
                        <a:rPr lang="ro-RO" sz="1100" dirty="0" smtClean="0">
                          <a:effectLst/>
                        </a:rPr>
                        <a:t>ț</a:t>
                      </a:r>
                      <a:r>
                        <a:rPr lang="it-IT" sz="1100" dirty="0" smtClean="0">
                          <a:effectLst/>
                        </a:rPr>
                        <a:t>ii </a:t>
                      </a:r>
                      <a:r>
                        <a:rPr lang="ro-RO" sz="1100" dirty="0" smtClean="0">
                          <a:effectLst/>
                        </a:rPr>
                        <a:t>î</a:t>
                      </a:r>
                      <a:r>
                        <a:rPr lang="it-IT" sz="1100" dirty="0" smtClean="0">
                          <a:effectLst/>
                        </a:rPr>
                        <a:t>n electronic</a:t>
                      </a:r>
                      <a:r>
                        <a:rPr lang="ro-RO" sz="1100" dirty="0" smtClean="0">
                          <a:effectLst/>
                        </a:rPr>
                        <a:t>ă</a:t>
                      </a:r>
                      <a:r>
                        <a:rPr lang="it-IT" sz="1100" dirty="0" smtClean="0">
                          <a:effectLst/>
                        </a:rPr>
                        <a:t> </a:t>
                      </a:r>
                      <a:r>
                        <a:rPr lang="ro-RO" sz="1100" dirty="0" smtClean="0">
                          <a:effectLst/>
                        </a:rPr>
                        <a:t>ș</a:t>
                      </a:r>
                      <a:r>
                        <a:rPr lang="it-IT" sz="1100" dirty="0" smtClean="0">
                          <a:effectLst/>
                        </a:rPr>
                        <a:t>i optoelectronic</a:t>
                      </a:r>
                      <a:r>
                        <a:rPr lang="ro-RO" sz="1100" dirty="0" smtClean="0">
                          <a:effectLst/>
                        </a:rPr>
                        <a:t>ă</a:t>
                      </a:r>
                      <a:r>
                        <a:rPr lang="it-IT" sz="1100" dirty="0" smtClean="0">
                          <a:effectLst/>
                        </a:rPr>
                        <a:t>, </a:t>
                      </a:r>
                      <a:r>
                        <a:rPr lang="it-IT" sz="1100" dirty="0">
                          <a:effectLst/>
                        </a:rPr>
                        <a:t>fazele F2.1.1, F2.5.1, F2.8.1, F2.10.1 </a:t>
                      </a:r>
                      <a:r>
                        <a:rPr lang="ro-RO" sz="1100" dirty="0" smtClean="0">
                          <a:effectLst/>
                        </a:rPr>
                        <a:t>ș</a:t>
                      </a:r>
                      <a:r>
                        <a:rPr lang="it-IT" sz="1100" dirty="0" smtClean="0">
                          <a:effectLst/>
                        </a:rPr>
                        <a:t>i </a:t>
                      </a:r>
                      <a:r>
                        <a:rPr lang="it-IT" sz="1100" dirty="0">
                          <a:effectLst/>
                        </a:rPr>
                        <a:t>F2.11.1; studii privind materiale pentru valorificarea </a:t>
                      </a:r>
                      <a:r>
                        <a:rPr lang="it-IT" sz="1100" dirty="0" smtClean="0">
                          <a:effectLst/>
                        </a:rPr>
                        <a:t>superioar</a:t>
                      </a:r>
                      <a:r>
                        <a:rPr lang="ro-RO" sz="1100" dirty="0" smtClean="0">
                          <a:effectLst/>
                        </a:rPr>
                        <a:t>ă</a:t>
                      </a:r>
                      <a:r>
                        <a:rPr lang="it-IT" sz="1100" dirty="0" smtClean="0">
                          <a:effectLst/>
                        </a:rPr>
                        <a:t> </a:t>
                      </a:r>
                      <a:r>
                        <a:rPr lang="it-IT" sz="1100" dirty="0">
                          <a:effectLst/>
                        </a:rPr>
                        <a:t>a energiei de la soare, fazele F3.2.1 si F3.5.1)</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84757812"/>
                  </a:ext>
                </a:extLst>
              </a:tr>
              <a:tr h="0">
                <a:tc>
                  <a:txBody>
                    <a:bodyPr/>
                    <a:lstStyle/>
                    <a:p>
                      <a:pPr marL="0" marR="0">
                        <a:spcBef>
                          <a:spcPts val="0"/>
                        </a:spcBef>
                        <a:spcAft>
                          <a:spcPts val="0"/>
                        </a:spcAft>
                      </a:pPr>
                      <a:r>
                        <a:rPr lang="it-IT" sz="1100" u="sng" dirty="0">
                          <a:effectLst/>
                        </a:rPr>
                        <a:t>Strategii </a:t>
                      </a:r>
                      <a:r>
                        <a:rPr lang="it-IT" sz="1100" u="sng" dirty="0" smtClean="0">
                          <a:effectLst/>
                        </a:rPr>
                        <a:t>elaborate/actualizate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dirty="0">
                          <a:effectLst/>
                        </a:rPr>
                        <a:t>1 (strategia </a:t>
                      </a:r>
                      <a:r>
                        <a:rPr lang="it-IT" sz="1100" dirty="0" smtClean="0">
                          <a:effectLst/>
                        </a:rPr>
                        <a:t>na</a:t>
                      </a:r>
                      <a:r>
                        <a:rPr lang="ro-RO" sz="1100" dirty="0" smtClean="0">
                          <a:effectLst/>
                        </a:rPr>
                        <a:t>ț</a:t>
                      </a:r>
                      <a:r>
                        <a:rPr lang="it-IT" sz="1100" dirty="0" smtClean="0">
                          <a:effectLst/>
                        </a:rPr>
                        <a:t>ional</a:t>
                      </a:r>
                      <a:r>
                        <a:rPr lang="ro-RO" sz="1100" dirty="0" smtClean="0">
                          <a:effectLst/>
                        </a:rPr>
                        <a:t>ă</a:t>
                      </a:r>
                      <a:r>
                        <a:rPr lang="it-IT" sz="1100" dirty="0" smtClean="0">
                          <a:effectLst/>
                        </a:rPr>
                        <a:t> </a:t>
                      </a:r>
                      <a:r>
                        <a:rPr lang="ro-RO" sz="1100" dirty="0" smtClean="0">
                          <a:effectLst/>
                        </a:rPr>
                        <a:t>î</a:t>
                      </a:r>
                      <a:r>
                        <a:rPr lang="it-IT" sz="1100" dirty="0" smtClean="0">
                          <a:effectLst/>
                        </a:rPr>
                        <a:t>n </a:t>
                      </a:r>
                      <a:r>
                        <a:rPr lang="it-IT" sz="1100" dirty="0">
                          <a:effectLst/>
                        </a:rPr>
                        <a:t>domeniul </a:t>
                      </a:r>
                      <a:r>
                        <a:rPr lang="it-IT" sz="1100" dirty="0" smtClean="0">
                          <a:effectLst/>
                        </a:rPr>
                        <a:t>comunica</a:t>
                      </a:r>
                      <a:r>
                        <a:rPr lang="ro-RO" sz="1100" dirty="0" smtClean="0">
                          <a:effectLst/>
                        </a:rPr>
                        <a:t>ț</a:t>
                      </a:r>
                      <a:r>
                        <a:rPr lang="it-IT" sz="1100" dirty="0" smtClean="0">
                          <a:effectLst/>
                        </a:rPr>
                        <a:t>iilor </a:t>
                      </a:r>
                      <a:r>
                        <a:rPr lang="it-IT" sz="1100" dirty="0">
                          <a:effectLst/>
                        </a:rPr>
                        <a:t>cuantice, partener al UBB </a:t>
                      </a:r>
                      <a:r>
                        <a:rPr lang="ro-RO" sz="1100" dirty="0" smtClean="0">
                          <a:effectLst/>
                        </a:rPr>
                        <a:t>î</a:t>
                      </a:r>
                      <a:r>
                        <a:rPr lang="it-IT" sz="1100" dirty="0" smtClean="0">
                          <a:effectLst/>
                        </a:rPr>
                        <a:t>n </a:t>
                      </a:r>
                      <a:r>
                        <a:rPr lang="it-IT" sz="1100" dirty="0">
                          <a:effectLst/>
                        </a:rPr>
                        <a:t>proiect sectorial QTSTRAT)</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72735949"/>
                  </a:ext>
                </a:extLst>
              </a:tr>
              <a:tr h="0">
                <a:tc>
                  <a:txBody>
                    <a:bodyPr/>
                    <a:lstStyle/>
                    <a:p>
                      <a:pPr marL="0" marR="0">
                        <a:spcBef>
                          <a:spcPts val="0"/>
                        </a:spcBef>
                        <a:spcAft>
                          <a:spcPts val="0"/>
                        </a:spcAft>
                      </a:pPr>
                      <a:r>
                        <a:rPr lang="it-IT" sz="1100" u="sng">
                          <a:effectLst/>
                        </a:rPr>
                        <a:t>Teze de doctorat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5 (</a:t>
                      </a:r>
                      <a:r>
                        <a:rPr lang="ro-RO" sz="1100">
                          <a:effectLst/>
                        </a:rPr>
                        <a:t>Branco Leote Ricardo; Locovei Claudiu; Joita Alexandra; Pena Adrian; </a:t>
                      </a:r>
                      <a:br>
                        <a:rPr lang="ro-RO" sz="1100">
                          <a:effectLst/>
                        </a:rPr>
                      </a:br>
                      <a:r>
                        <a:rPr lang="ro-RO" sz="1100">
                          <a:effectLst/>
                        </a:rPr>
                        <a:t>Nitescu Ovidiu)</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93732390"/>
                  </a:ext>
                </a:extLst>
              </a:tr>
              <a:tr h="0">
                <a:tc>
                  <a:txBody>
                    <a:bodyPr/>
                    <a:lstStyle/>
                    <a:p>
                      <a:pPr marL="0" marR="0">
                        <a:spcBef>
                          <a:spcPts val="0"/>
                        </a:spcBef>
                        <a:spcAft>
                          <a:spcPts val="0"/>
                        </a:spcAft>
                      </a:pPr>
                      <a:r>
                        <a:rPr lang="it-IT" sz="1100" u="sng">
                          <a:effectLst/>
                        </a:rPr>
                        <a:t>Produse informatice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6 (coduri numerice de uz intern)</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05645049"/>
                  </a:ext>
                </a:extLst>
              </a:tr>
              <a:tr h="0">
                <a:tc>
                  <a:txBody>
                    <a:bodyPr/>
                    <a:lstStyle/>
                    <a:p>
                      <a:pPr marL="0" marR="0">
                        <a:spcBef>
                          <a:spcPts val="0"/>
                        </a:spcBef>
                        <a:spcAft>
                          <a:spcPts val="0"/>
                        </a:spcAft>
                      </a:pPr>
                      <a:r>
                        <a:rPr lang="it-IT" sz="1100" u="sng">
                          <a:effectLst/>
                        </a:rPr>
                        <a:t>Modele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0</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92696441"/>
                  </a:ext>
                </a:extLst>
              </a:tr>
              <a:tr h="0">
                <a:tc>
                  <a:txBody>
                    <a:bodyPr/>
                    <a:lstStyle/>
                    <a:p>
                      <a:pPr marL="0" marR="0">
                        <a:spcBef>
                          <a:spcPts val="0"/>
                        </a:spcBef>
                        <a:spcAft>
                          <a:spcPts val="0"/>
                        </a:spcAft>
                      </a:pPr>
                      <a:r>
                        <a:rPr lang="it-IT" sz="1100" u="sng">
                          <a:effectLst/>
                        </a:rPr>
                        <a:t>Tehnologii</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7</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90257299"/>
                  </a:ext>
                </a:extLst>
              </a:tr>
              <a:tr h="0">
                <a:tc>
                  <a:txBody>
                    <a:bodyPr/>
                    <a:lstStyle/>
                    <a:p>
                      <a:pPr marL="0" marR="0">
                        <a:spcBef>
                          <a:spcPts val="0"/>
                        </a:spcBef>
                        <a:spcAft>
                          <a:spcPts val="0"/>
                        </a:spcAft>
                      </a:pPr>
                      <a:r>
                        <a:rPr lang="it-IT" sz="1100">
                          <a:effectLst/>
                        </a:rPr>
                        <a:t>Planuri</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1</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49469664"/>
                  </a:ext>
                </a:extLst>
              </a:tr>
              <a:tr h="0">
                <a:tc>
                  <a:txBody>
                    <a:bodyPr/>
                    <a:lstStyle/>
                    <a:p>
                      <a:pPr marL="0" marR="0">
                        <a:spcBef>
                          <a:spcPts val="0"/>
                        </a:spcBef>
                        <a:spcAft>
                          <a:spcPts val="0"/>
                        </a:spcAft>
                      </a:pPr>
                      <a:r>
                        <a:rPr lang="it-IT" sz="1100">
                          <a:effectLst/>
                        </a:rPr>
                        <a:t>Scheme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35</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24380607"/>
                  </a:ext>
                </a:extLst>
              </a:tr>
              <a:tr h="0">
                <a:tc>
                  <a:txBody>
                    <a:bodyPr/>
                    <a:lstStyle/>
                    <a:p>
                      <a:pPr marL="0" marR="0">
                        <a:spcBef>
                          <a:spcPts val="0"/>
                        </a:spcBef>
                        <a:spcAft>
                          <a:spcPts val="0"/>
                        </a:spcAft>
                      </a:pPr>
                      <a:r>
                        <a:rPr lang="it-IT" sz="1100">
                          <a:effectLst/>
                        </a:rPr>
                        <a:t>Baze de date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0</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59698302"/>
                  </a:ext>
                </a:extLst>
              </a:tr>
              <a:tr h="0">
                <a:tc>
                  <a:txBody>
                    <a:bodyPr/>
                    <a:lstStyle/>
                    <a:p>
                      <a:pPr marL="0" marR="0">
                        <a:spcBef>
                          <a:spcPts val="0"/>
                        </a:spcBef>
                        <a:spcAft>
                          <a:spcPts val="0"/>
                        </a:spcAft>
                      </a:pPr>
                      <a:r>
                        <a:rPr lang="it-IT" sz="1100">
                          <a:effectLst/>
                        </a:rPr>
                        <a:t>Colecții relevante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0</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50117963"/>
                  </a:ext>
                </a:extLst>
              </a:tr>
              <a:tr h="0">
                <a:tc>
                  <a:txBody>
                    <a:bodyPr/>
                    <a:lstStyle/>
                    <a:p>
                      <a:pPr marL="0" marR="0">
                        <a:spcBef>
                          <a:spcPts val="0"/>
                        </a:spcBef>
                        <a:spcAft>
                          <a:spcPts val="0"/>
                        </a:spcAft>
                      </a:pPr>
                      <a:r>
                        <a:rPr lang="it-IT" sz="1100" dirty="0">
                          <a:effectLst/>
                        </a:rPr>
                        <a:t>Altele asemenea </a:t>
                      </a:r>
                      <a:r>
                        <a:rPr lang="it-IT" sz="1200" dirty="0">
                          <a:effectLst/>
                        </a:rPr>
                        <a:t>(se vor </a:t>
                      </a:r>
                      <a:r>
                        <a:rPr lang="it-IT" sz="1200" dirty="0" smtClean="0">
                          <a:effectLst/>
                        </a:rPr>
                        <a:t>specifica</a:t>
                      </a:r>
                      <a:r>
                        <a:rPr lang="ro-RO" sz="1200" dirty="0" smtClean="0">
                          <a:effectLst/>
                        </a:rPr>
                        <a:t>)</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dirty="0">
                          <a:effectLst/>
                        </a:rPr>
                        <a:t>-</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69532006"/>
                  </a:ext>
                </a:extLst>
              </a:tr>
            </a:tbl>
          </a:graphicData>
        </a:graphic>
      </p:graphicFrame>
      <p:sp>
        <p:nvSpPr>
          <p:cNvPr id="8" name="TextBox 7"/>
          <p:cNvSpPr txBox="1"/>
          <p:nvPr/>
        </p:nvSpPr>
        <p:spPr>
          <a:xfrm>
            <a:off x="2054042" y="2060864"/>
            <a:ext cx="2951018" cy="369332"/>
          </a:xfrm>
          <a:prstGeom prst="rect">
            <a:avLst/>
          </a:prstGeom>
          <a:noFill/>
        </p:spPr>
        <p:txBody>
          <a:bodyPr wrap="square" rtlCol="0">
            <a:spAutoFit/>
          </a:bodyPr>
          <a:lstStyle/>
          <a:p>
            <a:r>
              <a:rPr lang="en-US" dirty="0" err="1" smtClean="0"/>
              <a:t>Publica</a:t>
            </a:r>
            <a:r>
              <a:rPr lang="ro-RO" dirty="0" smtClean="0"/>
              <a:t>ț</a:t>
            </a:r>
            <a:r>
              <a:rPr lang="en-US" dirty="0" smtClean="0"/>
              <a:t>ii, </a:t>
            </a:r>
            <a:r>
              <a:rPr lang="en-US" dirty="0" err="1" smtClean="0"/>
              <a:t>comunic</a:t>
            </a:r>
            <a:r>
              <a:rPr lang="ro-RO" dirty="0" smtClean="0"/>
              <a:t>ă</a:t>
            </a:r>
            <a:r>
              <a:rPr lang="en-US" dirty="0" err="1" smtClean="0"/>
              <a:t>ri</a:t>
            </a:r>
            <a:r>
              <a:rPr lang="en-US" dirty="0" smtClean="0"/>
              <a:t>, </a:t>
            </a:r>
            <a:r>
              <a:rPr lang="en-US" dirty="0" err="1" smtClean="0"/>
              <a:t>altele</a:t>
            </a:r>
            <a:r>
              <a:rPr lang="en-US" dirty="0" smtClean="0"/>
              <a:t>)</a:t>
            </a:r>
            <a:endParaRPr lang="en-US" dirty="0"/>
          </a:p>
        </p:txBody>
      </p:sp>
    </p:spTree>
    <p:extLst>
      <p:ext uri="{BB962C8B-B14F-4D97-AF65-F5344CB8AC3E}">
        <p14:creationId xmlns:p14="http://schemas.microsoft.com/office/powerpoint/2010/main" val="16452499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graphicFrame>
        <p:nvGraphicFramePr>
          <p:cNvPr id="6" name="Table 5"/>
          <p:cNvGraphicFramePr>
            <a:graphicFrameLocks noGrp="1"/>
          </p:cNvGraphicFramePr>
          <p:nvPr>
            <p:extLst>
              <p:ext uri="{D42A27DB-BD31-4B8C-83A1-F6EECF244321}">
                <p14:modId xmlns:p14="http://schemas.microsoft.com/office/powerpoint/2010/main" val="272756545"/>
              </p:ext>
            </p:extLst>
          </p:nvPr>
        </p:nvGraphicFramePr>
        <p:xfrm>
          <a:off x="385701" y="2458294"/>
          <a:ext cx="5981700" cy="2849880"/>
        </p:xfrm>
        <a:graphic>
          <a:graphicData uri="http://schemas.openxmlformats.org/drawingml/2006/table">
            <a:tbl>
              <a:tblPr firstRow="1" firstCol="1" lastRow="1" lastCol="1" bandRow="1" bandCol="1">
                <a:tableStyleId>{5C22544A-7EE6-4342-B048-85BDC9FD1C3A}</a:tableStyleId>
              </a:tblPr>
              <a:tblGrid>
                <a:gridCol w="1832610">
                  <a:extLst>
                    <a:ext uri="{9D8B030D-6E8A-4147-A177-3AD203B41FA5}">
                      <a16:colId xmlns:a16="http://schemas.microsoft.com/office/drawing/2014/main" val="4045192120"/>
                    </a:ext>
                  </a:extLst>
                </a:gridCol>
                <a:gridCol w="800100">
                  <a:extLst>
                    <a:ext uri="{9D8B030D-6E8A-4147-A177-3AD203B41FA5}">
                      <a16:colId xmlns:a16="http://schemas.microsoft.com/office/drawing/2014/main" val="4051005163"/>
                    </a:ext>
                  </a:extLst>
                </a:gridCol>
                <a:gridCol w="3348990">
                  <a:extLst>
                    <a:ext uri="{9D8B030D-6E8A-4147-A177-3AD203B41FA5}">
                      <a16:colId xmlns:a16="http://schemas.microsoft.com/office/drawing/2014/main" val="4156430594"/>
                    </a:ext>
                  </a:extLst>
                </a:gridCol>
              </a:tblGrid>
              <a:tr h="0">
                <a:tc>
                  <a:txBody>
                    <a:bodyPr/>
                    <a:lstStyle/>
                    <a:p>
                      <a:pPr marL="0" marR="0">
                        <a:spcBef>
                          <a:spcPts val="0"/>
                        </a:spcBef>
                        <a:spcAft>
                          <a:spcPts val="0"/>
                        </a:spcAft>
                      </a:pPr>
                      <a:r>
                        <a:rPr lang="ro-RO" sz="1100">
                          <a:effectLst/>
                        </a:rPr>
                        <a:t>Tip documet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Nr.total</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Publicat în:</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32749585"/>
                  </a:ext>
                </a:extLst>
              </a:tr>
              <a:tr h="0">
                <a:tc>
                  <a:txBody>
                    <a:bodyPr/>
                    <a:lstStyle/>
                    <a:p>
                      <a:pPr marL="0" marR="0">
                        <a:spcBef>
                          <a:spcPts val="0"/>
                        </a:spcBef>
                        <a:spcAft>
                          <a:spcPts val="0"/>
                        </a:spcAft>
                      </a:pPr>
                      <a:r>
                        <a:rPr lang="ro-RO" sz="1100">
                          <a:effectLst/>
                        </a:rPr>
                        <a:t>Hotărâre de Guvern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dirty="0">
                          <a:effectLst/>
                        </a:rPr>
                        <a:t>NORME METODOLOGICE</a:t>
                      </a:r>
                      <a:endParaRPr lang="en-US" sz="1200" dirty="0">
                        <a:effectLst/>
                      </a:endParaRPr>
                    </a:p>
                    <a:p>
                      <a:pPr marL="0" marR="0">
                        <a:spcBef>
                          <a:spcPts val="0"/>
                        </a:spcBef>
                        <a:spcAft>
                          <a:spcPts val="0"/>
                        </a:spcAft>
                      </a:pPr>
                      <a:r>
                        <a:rPr lang="ro-RO" sz="1100" dirty="0">
                          <a:effectLst/>
                        </a:rPr>
                        <a:t>privind evaluarea performanței pentru integrarea activității de cercetare științifică și dezvoltare tehnologică a organizațiilor de cercetare și stabilirea criteriilor specifice de desemnare a experților evaluatori  </a:t>
                      </a:r>
                      <a:endParaRPr lang="en-US" sz="1200" dirty="0">
                        <a:effectLst/>
                      </a:endParaRPr>
                    </a:p>
                    <a:p>
                      <a:pPr marL="0" marR="0">
                        <a:spcBef>
                          <a:spcPts val="0"/>
                        </a:spcBef>
                        <a:spcAft>
                          <a:spcPts val="0"/>
                        </a:spcAft>
                      </a:pPr>
                      <a:r>
                        <a:rPr lang="ro-RO" sz="1100" dirty="0">
                          <a:effectLst/>
                        </a:rPr>
                        <a:t>Î</a:t>
                      </a:r>
                      <a:r>
                        <a:rPr lang="ro-RO" sz="1100" dirty="0" smtClean="0">
                          <a:effectLst/>
                        </a:rPr>
                        <a:t>n </a:t>
                      </a:r>
                      <a:r>
                        <a:rPr lang="ro-RO" sz="1100" dirty="0">
                          <a:effectLst/>
                        </a:rPr>
                        <a:t>curs de aprobare</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15081270"/>
                  </a:ext>
                </a:extLst>
              </a:tr>
              <a:tr h="0">
                <a:tc>
                  <a:txBody>
                    <a:bodyPr/>
                    <a:lstStyle/>
                    <a:p>
                      <a:pPr marL="0" marR="0">
                        <a:spcBef>
                          <a:spcPts val="0"/>
                        </a:spcBef>
                        <a:spcAft>
                          <a:spcPts val="0"/>
                        </a:spcAft>
                      </a:pPr>
                      <a:r>
                        <a:rPr lang="ro-RO" sz="1100">
                          <a:effectLst/>
                        </a:rPr>
                        <a:t>Lege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dirty="0">
                          <a:effectLst/>
                        </a:rPr>
                        <a:t>Legea </a:t>
                      </a:r>
                      <a:r>
                        <a:rPr lang="ro-RO" sz="1100" dirty="0" smtClean="0">
                          <a:effectLst/>
                        </a:rPr>
                        <a:t>cercetătorului</a:t>
                      </a:r>
                      <a:endParaRPr lang="en-US" sz="1200" dirty="0">
                        <a:effectLst/>
                      </a:endParaRPr>
                    </a:p>
                    <a:p>
                      <a:pPr marL="0" marR="0">
                        <a:spcBef>
                          <a:spcPts val="0"/>
                        </a:spcBef>
                        <a:spcAft>
                          <a:spcPts val="0"/>
                        </a:spcAft>
                      </a:pPr>
                      <a:r>
                        <a:rPr lang="ro-RO" sz="1100" dirty="0">
                          <a:effectLst/>
                        </a:rPr>
                        <a:t>Î</a:t>
                      </a:r>
                      <a:r>
                        <a:rPr lang="ro-RO" sz="1100" dirty="0" smtClean="0">
                          <a:effectLst/>
                        </a:rPr>
                        <a:t>n </a:t>
                      </a:r>
                      <a:r>
                        <a:rPr lang="ro-RO" sz="1100" dirty="0">
                          <a:effectLst/>
                        </a:rPr>
                        <a:t>curs de aprobare</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70947289"/>
                  </a:ext>
                </a:extLst>
              </a:tr>
              <a:tr h="0">
                <a:tc>
                  <a:txBody>
                    <a:bodyPr/>
                    <a:lstStyle/>
                    <a:p>
                      <a:pPr marL="0" marR="0">
                        <a:spcBef>
                          <a:spcPts val="0"/>
                        </a:spcBef>
                        <a:spcAft>
                          <a:spcPts val="0"/>
                        </a:spcAft>
                      </a:pPr>
                      <a:r>
                        <a:rPr lang="ro-RO" sz="1100">
                          <a:effectLst/>
                        </a:rPr>
                        <a:t>Ordin ministru</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35133144"/>
                  </a:ext>
                </a:extLst>
              </a:tr>
              <a:tr h="0">
                <a:tc>
                  <a:txBody>
                    <a:bodyPr/>
                    <a:lstStyle/>
                    <a:p>
                      <a:pPr marL="0" marR="0">
                        <a:spcBef>
                          <a:spcPts val="0"/>
                        </a:spcBef>
                        <a:spcAft>
                          <a:spcPts val="0"/>
                        </a:spcAft>
                      </a:pPr>
                      <a:r>
                        <a:rPr lang="ro-RO" sz="1100">
                          <a:effectLst/>
                        </a:rPr>
                        <a:t>Decizie preşedinte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61523076"/>
                  </a:ext>
                </a:extLst>
              </a:tr>
              <a:tr h="0">
                <a:tc>
                  <a:txBody>
                    <a:bodyPr/>
                    <a:lstStyle/>
                    <a:p>
                      <a:pPr marL="0" marR="0">
                        <a:spcBef>
                          <a:spcPts val="0"/>
                        </a:spcBef>
                        <a:spcAft>
                          <a:spcPts val="0"/>
                        </a:spcAft>
                      </a:pPr>
                      <a:r>
                        <a:rPr lang="ro-RO" sz="1100">
                          <a:effectLst/>
                        </a:rPr>
                        <a:t>Standard</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47120865"/>
                  </a:ext>
                </a:extLst>
              </a:tr>
              <a:tr h="0">
                <a:tc>
                  <a:txBody>
                    <a:bodyPr/>
                    <a:lstStyle/>
                    <a:p>
                      <a:pPr marL="0" marR="0">
                        <a:spcBef>
                          <a:spcPts val="0"/>
                        </a:spcBef>
                        <a:spcAft>
                          <a:spcPts val="0"/>
                        </a:spcAft>
                      </a:pPr>
                      <a:r>
                        <a:rPr lang="ro-RO" sz="1100">
                          <a:effectLst/>
                        </a:rPr>
                        <a:t>Strategie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dirty="0">
                          <a:effectLst/>
                        </a:rPr>
                        <a:t>OTSTRAT- Strategia pentru dezvoltarea capabilităților naționale în domeniul comunicațiilor cuantice</a:t>
                      </a:r>
                      <a:endParaRPr lang="en-US" sz="1200" dirty="0">
                        <a:effectLst/>
                      </a:endParaRPr>
                    </a:p>
                    <a:p>
                      <a:pPr marL="0" marR="0">
                        <a:spcBef>
                          <a:spcPts val="0"/>
                        </a:spcBef>
                        <a:spcAft>
                          <a:spcPts val="0"/>
                        </a:spcAft>
                      </a:pPr>
                      <a:r>
                        <a:rPr lang="ro-RO" sz="1100" dirty="0">
                          <a:effectLst/>
                        </a:rPr>
                        <a:t>Î</a:t>
                      </a:r>
                      <a:r>
                        <a:rPr lang="ro-RO" sz="1100" dirty="0" smtClean="0">
                          <a:effectLst/>
                        </a:rPr>
                        <a:t>n </a:t>
                      </a:r>
                      <a:r>
                        <a:rPr lang="ro-RO" sz="1100" dirty="0">
                          <a:effectLst/>
                        </a:rPr>
                        <a:t>curs de aprobare (proiect setorial finalizat)</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96515052"/>
                  </a:ext>
                </a:extLst>
              </a:tr>
              <a:tr h="0">
                <a:tc>
                  <a:txBody>
                    <a:bodyPr/>
                    <a:lstStyle/>
                    <a:p>
                      <a:pPr marL="0" marR="0">
                        <a:spcBef>
                          <a:spcPts val="0"/>
                        </a:spcBef>
                        <a:spcAft>
                          <a:spcPts val="0"/>
                        </a:spcAft>
                      </a:pPr>
                      <a:r>
                        <a:rPr lang="ro-RO" sz="1100">
                          <a:effectLst/>
                        </a:rPr>
                        <a:t>Altele (se vor preciza)</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76861142"/>
                  </a:ext>
                </a:extLst>
              </a:tr>
            </a:tbl>
          </a:graphicData>
        </a:graphic>
      </p:graphicFrame>
      <p:sp>
        <p:nvSpPr>
          <p:cNvPr id="7" name="TextBox 6"/>
          <p:cNvSpPr txBox="1"/>
          <p:nvPr/>
        </p:nvSpPr>
        <p:spPr>
          <a:xfrm>
            <a:off x="1009403" y="2068359"/>
            <a:ext cx="4429496" cy="369332"/>
          </a:xfrm>
          <a:prstGeom prst="rect">
            <a:avLst/>
          </a:prstGeom>
          <a:noFill/>
        </p:spPr>
        <p:txBody>
          <a:bodyPr wrap="square" rtlCol="0">
            <a:spAutoFit/>
          </a:bodyPr>
          <a:lstStyle/>
          <a:p>
            <a:r>
              <a:rPr lang="en-US" dirty="0" err="1" smtClean="0"/>
              <a:t>Acte</a:t>
            </a:r>
            <a:r>
              <a:rPr lang="en-US" dirty="0" smtClean="0"/>
              <a:t> normative, </a:t>
            </a:r>
            <a:r>
              <a:rPr lang="en-US" dirty="0" err="1" smtClean="0"/>
              <a:t>alte</a:t>
            </a:r>
            <a:r>
              <a:rPr lang="en-US" dirty="0" smtClean="0"/>
              <a:t> </a:t>
            </a:r>
            <a:r>
              <a:rPr lang="en-US" dirty="0" err="1" smtClean="0"/>
              <a:t>documente</a:t>
            </a:r>
            <a:r>
              <a:rPr lang="en-US" dirty="0" smtClean="0"/>
              <a:t> </a:t>
            </a:r>
            <a:r>
              <a:rPr lang="en-US" dirty="0" err="1" smtClean="0"/>
              <a:t>publice</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664720833"/>
              </p:ext>
            </p:extLst>
          </p:nvPr>
        </p:nvGraphicFramePr>
        <p:xfrm>
          <a:off x="6574098" y="1562418"/>
          <a:ext cx="5283413" cy="4784098"/>
        </p:xfrm>
        <a:graphic>
          <a:graphicData uri="http://schemas.openxmlformats.org/drawingml/2006/table">
            <a:tbl>
              <a:tblPr firstRow="1" firstCol="1" lastRow="1" lastCol="1" bandRow="1" bandCol="1">
                <a:tableStyleId>{5C22544A-7EE6-4342-B048-85BDC9FD1C3A}</a:tableStyleId>
              </a:tblPr>
              <a:tblGrid>
                <a:gridCol w="1653967">
                  <a:extLst>
                    <a:ext uri="{9D8B030D-6E8A-4147-A177-3AD203B41FA5}">
                      <a16:colId xmlns:a16="http://schemas.microsoft.com/office/drawing/2014/main" val="24388411"/>
                    </a:ext>
                  </a:extLst>
                </a:gridCol>
                <a:gridCol w="696058">
                  <a:extLst>
                    <a:ext uri="{9D8B030D-6E8A-4147-A177-3AD203B41FA5}">
                      <a16:colId xmlns:a16="http://schemas.microsoft.com/office/drawing/2014/main" val="1654061354"/>
                    </a:ext>
                  </a:extLst>
                </a:gridCol>
                <a:gridCol w="2933388">
                  <a:extLst>
                    <a:ext uri="{9D8B030D-6E8A-4147-A177-3AD203B41FA5}">
                      <a16:colId xmlns:a16="http://schemas.microsoft.com/office/drawing/2014/main" val="566391153"/>
                    </a:ext>
                  </a:extLst>
                </a:gridCol>
              </a:tblGrid>
              <a:tr h="103380">
                <a:tc>
                  <a:txBody>
                    <a:bodyPr/>
                    <a:lstStyle/>
                    <a:p>
                      <a:pPr marL="0" marR="0" algn="ctr">
                        <a:spcBef>
                          <a:spcPts val="0"/>
                        </a:spcBef>
                        <a:spcAft>
                          <a:spcPts val="0"/>
                        </a:spcAft>
                      </a:pPr>
                      <a:r>
                        <a:rPr lang="it-IT" sz="800">
                          <a:effectLst/>
                        </a:rPr>
                        <a:t>Tip eveniment</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Nr. apariţii</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Nume eveniment:</a:t>
                      </a:r>
                      <a:endParaRPr lang="en-US" sz="800">
                        <a:effectLst/>
                        <a:latin typeface="Times New Roman" panose="02020603050405020304" pitchFamily="18" charset="0"/>
                        <a:ea typeface="Times New Roman" panose="02020603050405020304" pitchFamily="18" charset="0"/>
                      </a:endParaRPr>
                    </a:p>
                  </a:txBody>
                  <a:tcPr marL="42292" marR="42292" marT="0" marB="0"/>
                </a:tc>
                <a:extLst>
                  <a:ext uri="{0D108BD9-81ED-4DB2-BD59-A6C34878D82A}">
                    <a16:rowId xmlns:a16="http://schemas.microsoft.com/office/drawing/2014/main" val="1347461349"/>
                  </a:ext>
                </a:extLst>
              </a:tr>
              <a:tr h="3101386">
                <a:tc>
                  <a:txBody>
                    <a:bodyPr/>
                    <a:lstStyle/>
                    <a:p>
                      <a:pPr marL="0" marR="0">
                        <a:spcBef>
                          <a:spcPts val="0"/>
                        </a:spcBef>
                        <a:spcAft>
                          <a:spcPts val="0"/>
                        </a:spcAft>
                      </a:pPr>
                      <a:r>
                        <a:rPr lang="it-IT" sz="800">
                          <a:effectLst/>
                        </a:rPr>
                        <a:t>web-site </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4</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spcBef>
                          <a:spcPts val="0"/>
                        </a:spcBef>
                        <a:spcAft>
                          <a:spcPts val="0"/>
                        </a:spcAft>
                      </a:pPr>
                      <a:r>
                        <a:rPr lang="ro-RO" sz="800" dirty="0">
                          <a:effectLst/>
                        </a:rPr>
                        <a:t/>
                      </a:r>
                      <a:br>
                        <a:rPr lang="ro-RO" sz="800" dirty="0">
                          <a:effectLst/>
                        </a:rPr>
                      </a:br>
                      <a:r>
                        <a:rPr lang="ro-RO" sz="800" dirty="0">
                          <a:effectLst/>
                        </a:rPr>
                        <a:t>05Dec2023</a:t>
                      </a:r>
                      <a:endParaRPr lang="en-US" sz="800" dirty="0">
                        <a:effectLst/>
                      </a:endParaRPr>
                    </a:p>
                    <a:p>
                      <a:pPr marL="0" marR="0">
                        <a:spcBef>
                          <a:spcPts val="0"/>
                        </a:spcBef>
                        <a:spcAft>
                          <a:spcPts val="0"/>
                        </a:spcAft>
                      </a:pPr>
                      <a:r>
                        <a:rPr lang="ro-RO" sz="800" u="sng" dirty="0">
                          <a:effectLst/>
                          <a:hlinkClick r:id="rId3"/>
                        </a:rPr>
                        <a:t>Sesiune de </a:t>
                      </a:r>
                      <a:r>
                        <a:rPr lang="ro-RO" sz="800" u="sng" dirty="0" smtClean="0">
                          <a:effectLst/>
                          <a:hlinkClick r:id="rId3"/>
                        </a:rPr>
                        <a:t>prezentări </a:t>
                      </a:r>
                      <a:r>
                        <a:rPr lang="ro-RO" sz="800" u="sng" dirty="0">
                          <a:effectLst/>
                          <a:hlinkClick r:id="rId3"/>
                        </a:rPr>
                        <a:t>a rapoartelor de progres aferente fazelor proiectelor componente ale Programului Nucleu</a:t>
                      </a:r>
                      <a:endParaRPr lang="en-US" sz="800" dirty="0">
                        <a:effectLst/>
                      </a:endParaRPr>
                    </a:p>
                    <a:p>
                      <a:pPr marL="0" marR="0" algn="just">
                        <a:spcBef>
                          <a:spcPts val="0"/>
                        </a:spcBef>
                        <a:spcAft>
                          <a:spcPts val="0"/>
                        </a:spcAft>
                      </a:pPr>
                      <a:r>
                        <a:rPr lang="en-US" sz="800" dirty="0" err="1">
                          <a:effectLst/>
                        </a:rPr>
                        <a:t>Sesiune</a:t>
                      </a:r>
                      <a:r>
                        <a:rPr lang="en-US" sz="800" dirty="0">
                          <a:effectLst/>
                        </a:rPr>
                        <a:t> de </a:t>
                      </a:r>
                      <a:r>
                        <a:rPr lang="en-US" sz="800" dirty="0" err="1" smtClean="0">
                          <a:effectLst/>
                        </a:rPr>
                        <a:t>prezent</a:t>
                      </a:r>
                      <a:r>
                        <a:rPr lang="ro-RO" sz="800" dirty="0" smtClean="0">
                          <a:effectLst/>
                        </a:rPr>
                        <a:t>ă</a:t>
                      </a:r>
                      <a:r>
                        <a:rPr lang="en-US" sz="800" dirty="0" err="1" smtClean="0">
                          <a:effectLst/>
                        </a:rPr>
                        <a:t>ri</a:t>
                      </a:r>
                      <a:r>
                        <a:rPr lang="en-US" sz="800" dirty="0" smtClean="0">
                          <a:effectLst/>
                        </a:rPr>
                        <a:t> </a:t>
                      </a:r>
                      <a:r>
                        <a:rPr lang="en-US" sz="800" dirty="0">
                          <a:effectLst/>
                        </a:rPr>
                        <a:t>a </a:t>
                      </a:r>
                      <a:r>
                        <a:rPr lang="en-US" sz="800" dirty="0" err="1">
                          <a:effectLst/>
                        </a:rPr>
                        <a:t>rapoartelor</a:t>
                      </a:r>
                      <a:r>
                        <a:rPr lang="en-US" sz="800" dirty="0">
                          <a:effectLst/>
                        </a:rPr>
                        <a:t> de </a:t>
                      </a:r>
                      <a:r>
                        <a:rPr lang="en-US" sz="800" dirty="0" err="1">
                          <a:effectLst/>
                        </a:rPr>
                        <a:t>progres</a:t>
                      </a:r>
                      <a:r>
                        <a:rPr lang="en-US" sz="800" dirty="0">
                          <a:effectLst/>
                        </a:rPr>
                        <a:t> </a:t>
                      </a:r>
                      <a:r>
                        <a:rPr lang="en-US" sz="800" dirty="0" err="1">
                          <a:effectLst/>
                        </a:rPr>
                        <a:t>aferente</a:t>
                      </a:r>
                      <a:r>
                        <a:rPr lang="en-US" sz="800" dirty="0">
                          <a:effectLst/>
                        </a:rPr>
                        <a:t> </a:t>
                      </a:r>
                      <a:r>
                        <a:rPr lang="en-US" sz="800" dirty="0" err="1">
                          <a:effectLst/>
                        </a:rPr>
                        <a:t>fazelor</a:t>
                      </a:r>
                      <a:r>
                        <a:rPr lang="en-US" sz="800" dirty="0">
                          <a:effectLst/>
                        </a:rPr>
                        <a:t> </a:t>
                      </a:r>
                      <a:r>
                        <a:rPr lang="en-US" sz="800" dirty="0" err="1">
                          <a:effectLst/>
                        </a:rPr>
                        <a:t>proiectelor</a:t>
                      </a:r>
                      <a:r>
                        <a:rPr lang="en-US" sz="800" dirty="0">
                          <a:effectLst/>
                        </a:rPr>
                        <a:t> </a:t>
                      </a:r>
                      <a:r>
                        <a:rPr lang="en-US" sz="800" dirty="0" err="1">
                          <a:effectLst/>
                        </a:rPr>
                        <a:t>componente</a:t>
                      </a:r>
                      <a:r>
                        <a:rPr lang="en-US" sz="800" dirty="0">
                          <a:effectLst/>
                        </a:rPr>
                        <a:t> ale </a:t>
                      </a:r>
                      <a:r>
                        <a:rPr lang="en-US" sz="800" dirty="0" err="1">
                          <a:effectLst/>
                        </a:rPr>
                        <a:t>Programului</a:t>
                      </a:r>
                      <a:r>
                        <a:rPr lang="en-US" sz="800" dirty="0">
                          <a:effectLst/>
                        </a:rPr>
                        <a:t> </a:t>
                      </a:r>
                      <a:r>
                        <a:rPr lang="en-US" sz="800" dirty="0" err="1">
                          <a:effectLst/>
                        </a:rPr>
                        <a:t>Nucleu</a:t>
                      </a:r>
                      <a:r>
                        <a:rPr lang="en-US" sz="800" dirty="0">
                          <a:effectLst/>
                        </a:rPr>
                        <a:t>, 5-7 </a:t>
                      </a:r>
                      <a:r>
                        <a:rPr lang="en-US" sz="800" dirty="0" err="1">
                          <a:effectLst/>
                        </a:rPr>
                        <a:t>decembrie</a:t>
                      </a:r>
                      <a:r>
                        <a:rPr lang="en-US" sz="800" dirty="0">
                          <a:effectLst/>
                        </a:rPr>
                        <a:t> 2023, </a:t>
                      </a:r>
                      <a:r>
                        <a:rPr lang="en-US" sz="800" dirty="0" err="1">
                          <a:effectLst/>
                        </a:rPr>
                        <a:t>sala</a:t>
                      </a:r>
                      <a:r>
                        <a:rPr lang="en-US" sz="800" dirty="0">
                          <a:effectLst/>
                        </a:rPr>
                        <a:t> de </a:t>
                      </a:r>
                      <a:r>
                        <a:rPr lang="en-US" sz="800" dirty="0" err="1" smtClean="0">
                          <a:effectLst/>
                        </a:rPr>
                        <a:t>conferin</a:t>
                      </a:r>
                      <a:r>
                        <a:rPr lang="ro-RO" sz="800" dirty="0" smtClean="0">
                          <a:effectLst/>
                        </a:rPr>
                        <a:t>ț</a:t>
                      </a:r>
                      <a:r>
                        <a:rPr lang="en-US" sz="800" dirty="0" smtClean="0">
                          <a:effectLst/>
                        </a:rPr>
                        <a:t>e </a:t>
                      </a:r>
                      <a:r>
                        <a:rPr lang="en-US" sz="800" dirty="0" err="1">
                          <a:effectLst/>
                        </a:rPr>
                        <a:t>Conac</a:t>
                      </a:r>
                      <a:r>
                        <a:rPr lang="en-US" sz="800" dirty="0">
                          <a:effectLst/>
                        </a:rPr>
                        <a:t> </a:t>
                      </a:r>
                      <a:r>
                        <a:rPr lang="en-US" sz="800" dirty="0" err="1">
                          <a:effectLst/>
                        </a:rPr>
                        <a:t>Otetelesanu</a:t>
                      </a:r>
                      <a:r>
                        <a:rPr lang="en-US" sz="800" dirty="0">
                          <a:effectLst/>
                        </a:rPr>
                        <a:t>. Program </a:t>
                      </a:r>
                      <a:r>
                        <a:rPr lang="en-US" sz="800" dirty="0" err="1" smtClean="0">
                          <a:effectLst/>
                        </a:rPr>
                        <a:t>Prezent</a:t>
                      </a:r>
                      <a:r>
                        <a:rPr lang="ro-RO" sz="800" dirty="0" smtClean="0">
                          <a:effectLst/>
                        </a:rPr>
                        <a:t>ă</a:t>
                      </a:r>
                      <a:r>
                        <a:rPr lang="en-US" sz="800" dirty="0" err="1" smtClean="0">
                          <a:effectLst/>
                        </a:rPr>
                        <a:t>ri</a:t>
                      </a:r>
                      <a:r>
                        <a:rPr lang="en-US" sz="800" dirty="0" smtClean="0">
                          <a:effectLst/>
                        </a:rPr>
                        <a:t>-faze-</a:t>
                      </a:r>
                      <a:r>
                        <a:rPr lang="en-US" sz="800" dirty="0" err="1" smtClean="0">
                          <a:effectLst/>
                        </a:rPr>
                        <a:t>Nucleu</a:t>
                      </a:r>
                      <a:r>
                        <a:rPr lang="ro-RO" sz="800" dirty="0" smtClean="0">
                          <a:effectLst/>
                        </a:rPr>
                        <a:t> </a:t>
                      </a:r>
                      <a:r>
                        <a:rPr lang="en-US" sz="800" dirty="0" smtClean="0">
                          <a:effectLst/>
                        </a:rPr>
                        <a:t>Download</a:t>
                      </a:r>
                      <a:endParaRPr lang="en-US" sz="800" dirty="0">
                        <a:effectLst/>
                      </a:endParaRPr>
                    </a:p>
                    <a:p>
                      <a:pPr marL="0" marR="0">
                        <a:spcBef>
                          <a:spcPts val="0"/>
                        </a:spcBef>
                        <a:spcAft>
                          <a:spcPts val="0"/>
                        </a:spcAft>
                      </a:pPr>
                      <a:r>
                        <a:rPr lang="ro-RO" sz="800" dirty="0">
                          <a:effectLst/>
                        </a:rPr>
                        <a:t>12Sep2023</a:t>
                      </a:r>
                      <a:endParaRPr lang="en-US" sz="800" dirty="0">
                        <a:effectLst/>
                      </a:endParaRPr>
                    </a:p>
                    <a:p>
                      <a:pPr marL="0" marR="0">
                        <a:spcBef>
                          <a:spcPts val="0"/>
                        </a:spcBef>
                        <a:spcAft>
                          <a:spcPts val="0"/>
                        </a:spcAft>
                      </a:pPr>
                      <a:r>
                        <a:rPr lang="ro-RO" sz="800" u="sng" dirty="0">
                          <a:effectLst/>
                          <a:hlinkClick r:id="rId4"/>
                        </a:rPr>
                        <a:t>Workshop COST: „Application-oriented material development”</a:t>
                      </a:r>
                      <a:endParaRPr lang="en-US" sz="800" dirty="0">
                        <a:effectLst/>
                      </a:endParaRPr>
                    </a:p>
                    <a:p>
                      <a:pPr marL="0" marR="0" algn="just">
                        <a:spcBef>
                          <a:spcPts val="0"/>
                        </a:spcBef>
                        <a:spcAft>
                          <a:spcPts val="0"/>
                        </a:spcAft>
                      </a:pPr>
                      <a:r>
                        <a:rPr lang="en-US" sz="800" dirty="0">
                          <a:effectLst/>
                        </a:rPr>
                        <a:t>NIMP will organize, between 12th and 14th of September, the "Application-oriented material development" workshop. The workshop is organized in the framework of the COST action CA20116 "European Network for Innovative…</a:t>
                      </a:r>
                    </a:p>
                    <a:p>
                      <a:pPr marL="0" marR="0">
                        <a:spcBef>
                          <a:spcPts val="0"/>
                        </a:spcBef>
                        <a:spcAft>
                          <a:spcPts val="0"/>
                        </a:spcAft>
                      </a:pPr>
                      <a:r>
                        <a:rPr lang="ro-RO" sz="800" dirty="0">
                          <a:effectLst/>
                        </a:rPr>
                        <a:t>03Jul2023</a:t>
                      </a:r>
                      <a:endParaRPr lang="en-US" sz="800" dirty="0">
                        <a:effectLst/>
                      </a:endParaRPr>
                    </a:p>
                    <a:p>
                      <a:pPr marL="0" marR="0">
                        <a:spcBef>
                          <a:spcPts val="0"/>
                        </a:spcBef>
                        <a:spcAft>
                          <a:spcPts val="0"/>
                        </a:spcAft>
                      </a:pPr>
                      <a:r>
                        <a:rPr lang="ro-RO" sz="800" u="sng" dirty="0">
                          <a:effectLst/>
                          <a:hlinkClick r:id="rId5"/>
                        </a:rPr>
                        <a:t>Sesiune de </a:t>
                      </a:r>
                      <a:r>
                        <a:rPr lang="ro-RO" sz="800" u="sng" dirty="0" smtClean="0">
                          <a:effectLst/>
                          <a:hlinkClick r:id="rId5"/>
                        </a:rPr>
                        <a:t>prezentări </a:t>
                      </a:r>
                      <a:r>
                        <a:rPr lang="ro-RO" sz="800" u="sng" dirty="0">
                          <a:effectLst/>
                          <a:hlinkClick r:id="rId5"/>
                        </a:rPr>
                        <a:t>a rapoartelor de progres aferente fazelor proiectelor componente ale Programului Nucleu</a:t>
                      </a:r>
                      <a:endParaRPr lang="en-US" sz="800" dirty="0">
                        <a:effectLst/>
                      </a:endParaRPr>
                    </a:p>
                    <a:p>
                      <a:pPr marL="0" marR="0" algn="just">
                        <a:spcBef>
                          <a:spcPts val="0"/>
                        </a:spcBef>
                        <a:spcAft>
                          <a:spcPts val="0"/>
                        </a:spcAft>
                      </a:pPr>
                      <a:r>
                        <a:rPr lang="en-US" sz="800" dirty="0" err="1">
                          <a:effectLst/>
                        </a:rPr>
                        <a:t>Sesiune</a:t>
                      </a:r>
                      <a:r>
                        <a:rPr lang="en-US" sz="800" dirty="0">
                          <a:effectLst/>
                        </a:rPr>
                        <a:t> de </a:t>
                      </a:r>
                      <a:r>
                        <a:rPr lang="en-US" sz="800" dirty="0" err="1" smtClean="0">
                          <a:effectLst/>
                        </a:rPr>
                        <a:t>prezent</a:t>
                      </a:r>
                      <a:r>
                        <a:rPr lang="ro-RO" sz="800" dirty="0" smtClean="0">
                          <a:effectLst/>
                        </a:rPr>
                        <a:t>ă</a:t>
                      </a:r>
                      <a:r>
                        <a:rPr lang="en-US" sz="800" dirty="0" err="1" smtClean="0">
                          <a:effectLst/>
                        </a:rPr>
                        <a:t>ri</a:t>
                      </a:r>
                      <a:r>
                        <a:rPr lang="en-US" sz="800" dirty="0" smtClean="0">
                          <a:effectLst/>
                        </a:rPr>
                        <a:t> </a:t>
                      </a:r>
                      <a:r>
                        <a:rPr lang="en-US" sz="800" dirty="0">
                          <a:effectLst/>
                        </a:rPr>
                        <a:t>a </a:t>
                      </a:r>
                      <a:r>
                        <a:rPr lang="en-US" sz="800" dirty="0" err="1">
                          <a:effectLst/>
                        </a:rPr>
                        <a:t>rapoartelor</a:t>
                      </a:r>
                      <a:r>
                        <a:rPr lang="en-US" sz="800" dirty="0">
                          <a:effectLst/>
                        </a:rPr>
                        <a:t> de </a:t>
                      </a:r>
                      <a:r>
                        <a:rPr lang="en-US" sz="800" dirty="0" err="1">
                          <a:effectLst/>
                        </a:rPr>
                        <a:t>progres</a:t>
                      </a:r>
                      <a:r>
                        <a:rPr lang="en-US" sz="800" dirty="0">
                          <a:effectLst/>
                        </a:rPr>
                        <a:t> </a:t>
                      </a:r>
                      <a:r>
                        <a:rPr lang="en-US" sz="800" dirty="0" err="1">
                          <a:effectLst/>
                        </a:rPr>
                        <a:t>aferente</a:t>
                      </a:r>
                      <a:r>
                        <a:rPr lang="en-US" sz="800" dirty="0">
                          <a:effectLst/>
                        </a:rPr>
                        <a:t> </a:t>
                      </a:r>
                      <a:r>
                        <a:rPr lang="en-US" sz="800" dirty="0" err="1">
                          <a:effectLst/>
                        </a:rPr>
                        <a:t>fazelor</a:t>
                      </a:r>
                      <a:r>
                        <a:rPr lang="en-US" sz="800" dirty="0">
                          <a:effectLst/>
                        </a:rPr>
                        <a:t> </a:t>
                      </a:r>
                      <a:r>
                        <a:rPr lang="en-US" sz="800" dirty="0" err="1">
                          <a:effectLst/>
                        </a:rPr>
                        <a:t>proiectelor</a:t>
                      </a:r>
                      <a:r>
                        <a:rPr lang="en-US" sz="800" dirty="0">
                          <a:effectLst/>
                        </a:rPr>
                        <a:t> </a:t>
                      </a:r>
                      <a:r>
                        <a:rPr lang="en-US" sz="800" dirty="0" err="1">
                          <a:effectLst/>
                        </a:rPr>
                        <a:t>componente</a:t>
                      </a:r>
                      <a:r>
                        <a:rPr lang="en-US" sz="800" dirty="0">
                          <a:effectLst/>
                        </a:rPr>
                        <a:t> ale </a:t>
                      </a:r>
                      <a:r>
                        <a:rPr lang="en-US" sz="800" dirty="0" err="1">
                          <a:effectLst/>
                        </a:rPr>
                        <a:t>Programului</a:t>
                      </a:r>
                      <a:r>
                        <a:rPr lang="en-US" sz="800" dirty="0">
                          <a:effectLst/>
                        </a:rPr>
                        <a:t> </a:t>
                      </a:r>
                      <a:r>
                        <a:rPr lang="en-US" sz="800" dirty="0" err="1">
                          <a:effectLst/>
                        </a:rPr>
                        <a:t>Nucleu</a:t>
                      </a:r>
                      <a:r>
                        <a:rPr lang="en-US" sz="800" dirty="0">
                          <a:effectLst/>
                        </a:rPr>
                        <a:t>, 3-6 </a:t>
                      </a:r>
                      <a:r>
                        <a:rPr lang="en-US" sz="800" dirty="0" err="1">
                          <a:effectLst/>
                        </a:rPr>
                        <a:t>iulie</a:t>
                      </a:r>
                      <a:r>
                        <a:rPr lang="en-US" sz="800" dirty="0">
                          <a:effectLst/>
                        </a:rPr>
                        <a:t> 2023, </a:t>
                      </a:r>
                      <a:r>
                        <a:rPr lang="en-US" sz="800" dirty="0" err="1">
                          <a:effectLst/>
                        </a:rPr>
                        <a:t>sala</a:t>
                      </a:r>
                      <a:r>
                        <a:rPr lang="en-US" sz="800" dirty="0">
                          <a:effectLst/>
                        </a:rPr>
                        <a:t> de </a:t>
                      </a:r>
                      <a:r>
                        <a:rPr lang="en-US" sz="800" dirty="0" err="1" smtClean="0">
                          <a:effectLst/>
                        </a:rPr>
                        <a:t>conferin</a:t>
                      </a:r>
                      <a:r>
                        <a:rPr lang="ro-RO" sz="800" dirty="0" smtClean="0">
                          <a:effectLst/>
                        </a:rPr>
                        <a:t>ț</a:t>
                      </a:r>
                      <a:r>
                        <a:rPr lang="en-US" sz="800" dirty="0" smtClean="0">
                          <a:effectLst/>
                        </a:rPr>
                        <a:t>e </a:t>
                      </a:r>
                      <a:r>
                        <a:rPr lang="en-US" sz="800" dirty="0" err="1">
                          <a:effectLst/>
                        </a:rPr>
                        <a:t>Conac</a:t>
                      </a:r>
                      <a:r>
                        <a:rPr lang="en-US" sz="800" dirty="0">
                          <a:effectLst/>
                        </a:rPr>
                        <a:t> </a:t>
                      </a:r>
                      <a:r>
                        <a:rPr lang="en-US" sz="800" dirty="0" err="1">
                          <a:effectLst/>
                        </a:rPr>
                        <a:t>Otetelesanu</a:t>
                      </a:r>
                      <a:r>
                        <a:rPr lang="en-US" sz="800" dirty="0">
                          <a:effectLst/>
                        </a:rPr>
                        <a:t>. </a:t>
                      </a:r>
                      <a:r>
                        <a:rPr lang="en-US" sz="800" dirty="0" err="1" smtClean="0">
                          <a:effectLst/>
                        </a:rPr>
                        <a:t>Programul-prezent</a:t>
                      </a:r>
                      <a:r>
                        <a:rPr lang="ro-RO" sz="800" dirty="0" smtClean="0">
                          <a:effectLst/>
                        </a:rPr>
                        <a:t>ă</a:t>
                      </a:r>
                      <a:r>
                        <a:rPr lang="en-US" sz="800" dirty="0" smtClean="0">
                          <a:effectLst/>
                        </a:rPr>
                        <a:t>rilor-Nucleu-iulie-2023</a:t>
                      </a:r>
                      <a:r>
                        <a:rPr lang="ro-RO" sz="800" dirty="0" smtClean="0">
                          <a:effectLst/>
                        </a:rPr>
                        <a:t> </a:t>
                      </a:r>
                      <a:r>
                        <a:rPr lang="en-US" sz="800" dirty="0" smtClean="0">
                          <a:effectLst/>
                        </a:rPr>
                        <a:t>Download</a:t>
                      </a:r>
                      <a:endParaRPr lang="en-US" sz="800" dirty="0">
                        <a:effectLst/>
                      </a:endParaRPr>
                    </a:p>
                    <a:p>
                      <a:pPr marL="0" marR="0">
                        <a:spcBef>
                          <a:spcPts val="0"/>
                        </a:spcBef>
                        <a:spcAft>
                          <a:spcPts val="0"/>
                        </a:spcAft>
                      </a:pPr>
                      <a:r>
                        <a:rPr lang="ro-RO" sz="800" dirty="0">
                          <a:effectLst/>
                        </a:rPr>
                        <a:t>17May2023</a:t>
                      </a:r>
                      <a:endParaRPr lang="en-US" sz="800" dirty="0">
                        <a:effectLst/>
                      </a:endParaRPr>
                    </a:p>
                    <a:p>
                      <a:pPr marL="0" marR="0">
                        <a:spcBef>
                          <a:spcPts val="0"/>
                        </a:spcBef>
                        <a:spcAft>
                          <a:spcPts val="0"/>
                        </a:spcAft>
                      </a:pPr>
                      <a:r>
                        <a:rPr lang="ro-RO" sz="800" u="sng" dirty="0">
                          <a:effectLst/>
                          <a:hlinkClick r:id="rId6"/>
                        </a:rPr>
                        <a:t>8th International Workshop of Materials Physics</a:t>
                      </a:r>
                      <a:endParaRPr lang="en-US" sz="800" dirty="0">
                        <a:effectLst/>
                      </a:endParaRPr>
                    </a:p>
                    <a:p>
                      <a:pPr marL="0" marR="0" algn="just">
                        <a:spcBef>
                          <a:spcPts val="0"/>
                        </a:spcBef>
                        <a:spcAft>
                          <a:spcPts val="0"/>
                        </a:spcAft>
                      </a:pPr>
                      <a:r>
                        <a:rPr lang="en-US" sz="800" dirty="0">
                          <a:effectLst/>
                        </a:rPr>
                        <a:t>Advanced Materials and Methods for Heterogeneous Catalysis Announcement Invited speakers Program Venue About NIMP Organizing committee Photos Announcement The National Institute of Materials Physics (NIMP) announces the organization of the…</a:t>
                      </a:r>
                      <a:endParaRPr lang="en-US" sz="800" dirty="0">
                        <a:effectLst/>
                        <a:latin typeface="Times New Roman" panose="02020603050405020304" pitchFamily="18" charset="0"/>
                        <a:ea typeface="Times New Roman" panose="02020603050405020304" pitchFamily="18" charset="0"/>
                      </a:endParaRPr>
                    </a:p>
                  </a:txBody>
                  <a:tcPr marL="42292" marR="42292" marT="0" marB="0"/>
                </a:tc>
                <a:extLst>
                  <a:ext uri="{0D108BD9-81ED-4DB2-BD59-A6C34878D82A}">
                    <a16:rowId xmlns:a16="http://schemas.microsoft.com/office/drawing/2014/main" val="3709365086"/>
                  </a:ext>
                </a:extLst>
              </a:tr>
              <a:tr h="103380">
                <a:tc>
                  <a:txBody>
                    <a:bodyPr/>
                    <a:lstStyle/>
                    <a:p>
                      <a:pPr marL="0" marR="0">
                        <a:spcBef>
                          <a:spcPts val="0"/>
                        </a:spcBef>
                        <a:spcAft>
                          <a:spcPts val="0"/>
                        </a:spcAft>
                      </a:pPr>
                      <a:r>
                        <a:rPr lang="it-IT" sz="800">
                          <a:effectLst/>
                        </a:rPr>
                        <a:t>Emisiuni TV</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0</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 </a:t>
                      </a:r>
                      <a:endParaRPr lang="en-US" sz="800">
                        <a:effectLst/>
                        <a:latin typeface="Times New Roman" panose="02020603050405020304" pitchFamily="18" charset="0"/>
                        <a:ea typeface="Times New Roman" panose="02020603050405020304" pitchFamily="18" charset="0"/>
                      </a:endParaRPr>
                    </a:p>
                  </a:txBody>
                  <a:tcPr marL="42292" marR="42292" marT="0" marB="0"/>
                </a:tc>
                <a:extLst>
                  <a:ext uri="{0D108BD9-81ED-4DB2-BD59-A6C34878D82A}">
                    <a16:rowId xmlns:a16="http://schemas.microsoft.com/office/drawing/2014/main" val="2413507186"/>
                  </a:ext>
                </a:extLst>
              </a:tr>
              <a:tr h="516898">
                <a:tc>
                  <a:txBody>
                    <a:bodyPr/>
                    <a:lstStyle/>
                    <a:p>
                      <a:pPr marL="0" marR="0">
                        <a:spcBef>
                          <a:spcPts val="0"/>
                        </a:spcBef>
                        <a:spcAft>
                          <a:spcPts val="0"/>
                        </a:spcAft>
                      </a:pPr>
                      <a:r>
                        <a:rPr lang="it-IT" sz="800">
                          <a:effectLst/>
                        </a:rPr>
                        <a:t>Emisiuni radio</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1</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u="sng">
                          <a:effectLst/>
                          <a:hlinkClick r:id="rId7"/>
                        </a:rPr>
                        <a:t>https://www.radioromaniacultural.ro/sectiuni-articole/stiinta/dimensiunea-stiintifica-a-artei-alex-evanghelidis-si-irina-dumitru-telefonul-fara-fir-tehnologia-comunicarii-si-comunicarea-tehnologiei-id40066.html</a:t>
                      </a:r>
                      <a:r>
                        <a:rPr lang="it-IT" sz="800">
                          <a:effectLst/>
                        </a:rPr>
                        <a:t> </a:t>
                      </a:r>
                      <a:endParaRPr lang="en-US" sz="800">
                        <a:effectLst/>
                        <a:latin typeface="Times New Roman" panose="02020603050405020304" pitchFamily="18" charset="0"/>
                        <a:ea typeface="Times New Roman" panose="02020603050405020304" pitchFamily="18" charset="0"/>
                      </a:endParaRPr>
                    </a:p>
                  </a:txBody>
                  <a:tcPr marL="42292" marR="42292" marT="0" marB="0"/>
                </a:tc>
                <a:extLst>
                  <a:ext uri="{0D108BD9-81ED-4DB2-BD59-A6C34878D82A}">
                    <a16:rowId xmlns:a16="http://schemas.microsoft.com/office/drawing/2014/main" val="3155473587"/>
                  </a:ext>
                </a:extLst>
              </a:tr>
              <a:tr h="103380">
                <a:tc>
                  <a:txBody>
                    <a:bodyPr/>
                    <a:lstStyle/>
                    <a:p>
                      <a:pPr marL="0" marR="0">
                        <a:spcBef>
                          <a:spcPts val="0"/>
                        </a:spcBef>
                        <a:spcAft>
                          <a:spcPts val="0"/>
                        </a:spcAft>
                      </a:pPr>
                      <a:r>
                        <a:rPr lang="it-IT" sz="800">
                          <a:effectLst/>
                        </a:rPr>
                        <a:t>Presă scris</a:t>
                      </a:r>
                      <a:r>
                        <a:rPr lang="ro-RO" sz="800">
                          <a:effectLst/>
                        </a:rPr>
                        <a:t>ă/electronică</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9</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Market Watch</a:t>
                      </a:r>
                      <a:endParaRPr lang="en-US" sz="800">
                        <a:effectLst/>
                        <a:latin typeface="Times New Roman" panose="02020603050405020304" pitchFamily="18" charset="0"/>
                        <a:ea typeface="Times New Roman" panose="02020603050405020304" pitchFamily="18" charset="0"/>
                      </a:endParaRPr>
                    </a:p>
                  </a:txBody>
                  <a:tcPr marL="42292" marR="42292" marT="0" marB="0"/>
                </a:tc>
                <a:extLst>
                  <a:ext uri="{0D108BD9-81ED-4DB2-BD59-A6C34878D82A}">
                    <a16:rowId xmlns:a16="http://schemas.microsoft.com/office/drawing/2014/main" val="1312978741"/>
                  </a:ext>
                </a:extLst>
              </a:tr>
              <a:tr h="103380">
                <a:tc>
                  <a:txBody>
                    <a:bodyPr/>
                    <a:lstStyle/>
                    <a:p>
                      <a:pPr marL="0" marR="0">
                        <a:spcBef>
                          <a:spcPts val="0"/>
                        </a:spcBef>
                        <a:spcAft>
                          <a:spcPts val="0"/>
                        </a:spcAft>
                      </a:pPr>
                      <a:r>
                        <a:rPr lang="it-IT" sz="800">
                          <a:effectLst/>
                        </a:rPr>
                        <a:t>Reviste</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4</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Market Watch</a:t>
                      </a:r>
                      <a:endParaRPr lang="en-US" sz="800">
                        <a:effectLst/>
                        <a:latin typeface="Times New Roman" panose="02020603050405020304" pitchFamily="18" charset="0"/>
                        <a:ea typeface="Times New Roman" panose="02020603050405020304" pitchFamily="18" charset="0"/>
                      </a:endParaRPr>
                    </a:p>
                  </a:txBody>
                  <a:tcPr marL="42292" marR="42292" marT="0" marB="0"/>
                </a:tc>
                <a:extLst>
                  <a:ext uri="{0D108BD9-81ED-4DB2-BD59-A6C34878D82A}">
                    <a16:rowId xmlns:a16="http://schemas.microsoft.com/office/drawing/2014/main" val="2547275985"/>
                  </a:ext>
                </a:extLst>
              </a:tr>
              <a:tr h="103380">
                <a:tc>
                  <a:txBody>
                    <a:bodyPr/>
                    <a:lstStyle/>
                    <a:p>
                      <a:pPr marL="0" marR="0">
                        <a:spcBef>
                          <a:spcPts val="0"/>
                        </a:spcBef>
                        <a:spcAft>
                          <a:spcPts val="0"/>
                        </a:spcAft>
                      </a:pPr>
                      <a:r>
                        <a:rPr lang="it-IT" sz="800">
                          <a:effectLst/>
                        </a:rPr>
                        <a:t>Bloguri</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2</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u="sng">
                          <a:effectLst/>
                          <a:hlinkClick r:id="rId8"/>
                        </a:rPr>
                        <a:t>www.vice.com</a:t>
                      </a:r>
                      <a:r>
                        <a:rPr lang="it-IT" sz="800">
                          <a:effectLst/>
                        </a:rPr>
                        <a:t>; </a:t>
                      </a:r>
                      <a:r>
                        <a:rPr lang="it-IT" sz="800" u="sng">
                          <a:effectLst/>
                          <a:hlinkClick r:id="rId9"/>
                        </a:rPr>
                        <a:t>www.open.spotify.com</a:t>
                      </a:r>
                      <a:r>
                        <a:rPr lang="it-IT" sz="800">
                          <a:effectLst/>
                        </a:rPr>
                        <a:t> </a:t>
                      </a:r>
                      <a:endParaRPr lang="en-US" sz="800">
                        <a:effectLst/>
                        <a:latin typeface="Times New Roman" panose="02020603050405020304" pitchFamily="18" charset="0"/>
                        <a:ea typeface="Times New Roman" panose="02020603050405020304" pitchFamily="18" charset="0"/>
                      </a:endParaRPr>
                    </a:p>
                  </a:txBody>
                  <a:tcPr marL="42292" marR="42292" marT="0" marB="0"/>
                </a:tc>
                <a:extLst>
                  <a:ext uri="{0D108BD9-81ED-4DB2-BD59-A6C34878D82A}">
                    <a16:rowId xmlns:a16="http://schemas.microsoft.com/office/drawing/2014/main" val="1999237572"/>
                  </a:ext>
                </a:extLst>
              </a:tr>
              <a:tr h="103380">
                <a:tc>
                  <a:txBody>
                    <a:bodyPr/>
                    <a:lstStyle/>
                    <a:p>
                      <a:pPr marL="0" marR="0">
                        <a:spcBef>
                          <a:spcPts val="0"/>
                        </a:spcBef>
                        <a:spcAft>
                          <a:spcPts val="0"/>
                        </a:spcAft>
                      </a:pPr>
                      <a:r>
                        <a:rPr lang="it-IT" sz="800">
                          <a:effectLst/>
                        </a:rPr>
                        <a:t>Podcast</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0</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 </a:t>
                      </a:r>
                      <a:endParaRPr lang="en-US" sz="800">
                        <a:effectLst/>
                        <a:latin typeface="Times New Roman" panose="02020603050405020304" pitchFamily="18" charset="0"/>
                        <a:ea typeface="Times New Roman" panose="02020603050405020304" pitchFamily="18" charset="0"/>
                      </a:endParaRPr>
                    </a:p>
                  </a:txBody>
                  <a:tcPr marL="42292" marR="42292" marT="0" marB="0"/>
                </a:tc>
                <a:extLst>
                  <a:ext uri="{0D108BD9-81ED-4DB2-BD59-A6C34878D82A}">
                    <a16:rowId xmlns:a16="http://schemas.microsoft.com/office/drawing/2014/main" val="3016752817"/>
                  </a:ext>
                </a:extLst>
              </a:tr>
              <a:tr h="112778">
                <a:tc>
                  <a:txBody>
                    <a:bodyPr/>
                    <a:lstStyle/>
                    <a:p>
                      <a:pPr marL="0" marR="0">
                        <a:spcBef>
                          <a:spcPts val="0"/>
                        </a:spcBef>
                        <a:spcAft>
                          <a:spcPts val="0"/>
                        </a:spcAft>
                      </a:pPr>
                      <a:r>
                        <a:rPr lang="it-IT" sz="800">
                          <a:effectLst/>
                        </a:rPr>
                        <a:t>Altele (se vor preciza)</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a:effectLst/>
                        </a:rPr>
                        <a:t> </a:t>
                      </a:r>
                      <a:endParaRPr lang="en-US" sz="800">
                        <a:effectLst/>
                        <a:latin typeface="Times New Roman" panose="02020603050405020304" pitchFamily="18" charset="0"/>
                        <a:ea typeface="Times New Roman" panose="02020603050405020304" pitchFamily="18" charset="0"/>
                      </a:endParaRPr>
                    </a:p>
                  </a:txBody>
                  <a:tcPr marL="42292" marR="42292" marT="0" marB="0"/>
                </a:tc>
                <a:tc>
                  <a:txBody>
                    <a:bodyPr/>
                    <a:lstStyle/>
                    <a:p>
                      <a:pPr marL="0" marR="0" algn="ctr">
                        <a:spcBef>
                          <a:spcPts val="0"/>
                        </a:spcBef>
                        <a:spcAft>
                          <a:spcPts val="0"/>
                        </a:spcAft>
                      </a:pPr>
                      <a:r>
                        <a:rPr lang="it-IT" sz="800" dirty="0">
                          <a:effectLst/>
                        </a:rPr>
                        <a:t> </a:t>
                      </a:r>
                      <a:endParaRPr lang="en-US" sz="800" dirty="0">
                        <a:effectLst/>
                        <a:latin typeface="Times New Roman" panose="02020603050405020304" pitchFamily="18" charset="0"/>
                        <a:ea typeface="Times New Roman" panose="02020603050405020304" pitchFamily="18" charset="0"/>
                      </a:endParaRPr>
                    </a:p>
                  </a:txBody>
                  <a:tcPr marL="42292" marR="42292" marT="0" marB="0"/>
                </a:tc>
                <a:extLst>
                  <a:ext uri="{0D108BD9-81ED-4DB2-BD59-A6C34878D82A}">
                    <a16:rowId xmlns:a16="http://schemas.microsoft.com/office/drawing/2014/main" val="2690212612"/>
                  </a:ext>
                </a:extLst>
              </a:tr>
            </a:tbl>
          </a:graphicData>
        </a:graphic>
      </p:graphicFrame>
      <p:sp>
        <p:nvSpPr>
          <p:cNvPr id="9" name="TextBox 8"/>
          <p:cNvSpPr txBox="1"/>
          <p:nvPr/>
        </p:nvSpPr>
        <p:spPr>
          <a:xfrm>
            <a:off x="8039595" y="1209243"/>
            <a:ext cx="2867891" cy="369332"/>
          </a:xfrm>
          <a:prstGeom prst="rect">
            <a:avLst/>
          </a:prstGeom>
          <a:noFill/>
        </p:spPr>
        <p:txBody>
          <a:bodyPr wrap="square" rtlCol="0">
            <a:spAutoFit/>
          </a:bodyPr>
          <a:lstStyle/>
          <a:p>
            <a:r>
              <a:rPr lang="en-US" dirty="0" err="1" smtClean="0"/>
              <a:t>Evenimente</a:t>
            </a:r>
            <a:r>
              <a:rPr lang="en-US" dirty="0" smtClean="0"/>
              <a:t>, </a:t>
            </a:r>
            <a:r>
              <a:rPr lang="en-US" dirty="0" err="1" smtClean="0"/>
              <a:t>pres</a:t>
            </a:r>
            <a:r>
              <a:rPr lang="ro-RO" dirty="0" smtClean="0"/>
              <a:t>ă</a:t>
            </a:r>
            <a:r>
              <a:rPr lang="en-US" dirty="0" smtClean="0"/>
              <a:t>, etc.</a:t>
            </a:r>
            <a:endParaRPr lang="en-US" dirty="0"/>
          </a:p>
        </p:txBody>
      </p:sp>
    </p:spTree>
    <p:extLst>
      <p:ext uri="{BB962C8B-B14F-4D97-AF65-F5344CB8AC3E}">
        <p14:creationId xmlns:p14="http://schemas.microsoft.com/office/powerpoint/2010/main" val="5327617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smtClean="0"/>
              <a:t>Prezentari Nucleu, Bistrita, 16-17 mai 2024</a:t>
            </a:r>
            <a:endParaRPr lang="en-US"/>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a:latin typeface="Times New Roman" panose="02020603050405020304" pitchFamily="18" charset="0"/>
                </a:rPr>
                <a:t>Atomistilor</a:t>
              </a:r>
              <a:r>
                <a:rPr lang="en-US" altLang="en-US" sz="1000" b="1" dirty="0">
                  <a:latin typeface="Times New Roman" panose="02020603050405020304" pitchFamily="18" charset="0"/>
                </a:rPr>
                <a:t> 405A, </a:t>
              </a:r>
              <a:r>
                <a:rPr lang="en-US" altLang="en-US" sz="1000" b="1" dirty="0" err="1">
                  <a:latin typeface="Times New Roman" panose="02020603050405020304" pitchFamily="18" charset="0"/>
                </a:rPr>
                <a:t>Magurele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ROMANIA</a:t>
              </a: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graphicFrame>
        <p:nvGraphicFramePr>
          <p:cNvPr id="6" name="Table 5"/>
          <p:cNvGraphicFramePr>
            <a:graphicFrameLocks noGrp="1"/>
          </p:cNvGraphicFramePr>
          <p:nvPr>
            <p:extLst>
              <p:ext uri="{D42A27DB-BD31-4B8C-83A1-F6EECF244321}">
                <p14:modId xmlns:p14="http://schemas.microsoft.com/office/powerpoint/2010/main" val="2689036574"/>
              </p:ext>
            </p:extLst>
          </p:nvPr>
        </p:nvGraphicFramePr>
        <p:xfrm>
          <a:off x="664931" y="1535268"/>
          <a:ext cx="4459272" cy="1691640"/>
        </p:xfrm>
        <a:graphic>
          <a:graphicData uri="http://schemas.openxmlformats.org/drawingml/2006/table">
            <a:tbl>
              <a:tblPr firstRow="1" firstCol="1" lastRow="1" lastCol="1" bandRow="1" bandCol="1">
                <a:tableStyleId>{5C22544A-7EE6-4342-B048-85BDC9FD1C3A}</a:tableStyleId>
              </a:tblPr>
              <a:tblGrid>
                <a:gridCol w="2493905">
                  <a:extLst>
                    <a:ext uri="{9D8B030D-6E8A-4147-A177-3AD203B41FA5}">
                      <a16:colId xmlns:a16="http://schemas.microsoft.com/office/drawing/2014/main" val="426575017"/>
                    </a:ext>
                  </a:extLst>
                </a:gridCol>
                <a:gridCol w="1965367">
                  <a:extLst>
                    <a:ext uri="{9D8B030D-6E8A-4147-A177-3AD203B41FA5}">
                      <a16:colId xmlns:a16="http://schemas.microsoft.com/office/drawing/2014/main" val="430456696"/>
                    </a:ext>
                  </a:extLst>
                </a:gridCol>
              </a:tblGrid>
              <a:tr h="0">
                <a:tc>
                  <a:txBody>
                    <a:bodyPr/>
                    <a:lstStyle/>
                    <a:p>
                      <a:pPr marL="0" marR="0" algn="ctr">
                        <a:spcBef>
                          <a:spcPts val="0"/>
                        </a:spcBef>
                        <a:spcAft>
                          <a:spcPts val="0"/>
                        </a:spcAft>
                      </a:pPr>
                      <a:r>
                        <a:rPr lang="it-IT" sz="1100">
                          <a:effectLst/>
                        </a:rPr>
                        <a:t>Tip</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Nr. total</a:t>
                      </a:r>
                      <a:endParaRPr lang="en-US" sz="1200">
                        <a:effectLst/>
                      </a:endParaRPr>
                    </a:p>
                    <a:p>
                      <a:pPr marL="0" marR="0" algn="ctr">
                        <a:spcBef>
                          <a:spcPts val="0"/>
                        </a:spcBef>
                        <a:spcAft>
                          <a:spcPts val="0"/>
                        </a:spcAft>
                      </a:pPr>
                      <a:r>
                        <a:rPr lang="en-US" sz="1100">
                          <a:effectLst/>
                        </a:rPr>
                        <a:t>în anul 2023</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20382952"/>
                  </a:ext>
                </a:extLst>
              </a:tr>
              <a:tr h="0">
                <a:tc>
                  <a:txBody>
                    <a:bodyPr/>
                    <a:lstStyle/>
                    <a:p>
                      <a:pPr marL="0" marR="0">
                        <a:spcBef>
                          <a:spcPts val="0"/>
                        </a:spcBef>
                        <a:spcAft>
                          <a:spcPts val="0"/>
                        </a:spcAft>
                      </a:pPr>
                      <a:r>
                        <a:rPr lang="it-IT" sz="1100">
                          <a:effectLst/>
                        </a:rPr>
                        <a:t>Tehnologii</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it-IT" sz="1100">
                          <a:effectLst/>
                        </a:rPr>
                        <a:t>7</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13717199"/>
                  </a:ext>
                </a:extLst>
              </a:tr>
              <a:tr h="0">
                <a:tc>
                  <a:txBody>
                    <a:bodyPr/>
                    <a:lstStyle/>
                    <a:p>
                      <a:pPr marL="0" marR="0">
                        <a:spcBef>
                          <a:spcPts val="0"/>
                        </a:spcBef>
                        <a:spcAft>
                          <a:spcPts val="0"/>
                        </a:spcAft>
                      </a:pPr>
                      <a:r>
                        <a:rPr lang="it-IT" sz="1100" dirty="0">
                          <a:effectLst/>
                        </a:rPr>
                        <a:t>Procedee/metode/retete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it-IT" sz="1100" dirty="0">
                          <a:effectLst/>
                        </a:rPr>
                        <a:t>67</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44302158"/>
                  </a:ext>
                </a:extLst>
              </a:tr>
              <a:tr h="0">
                <a:tc>
                  <a:txBody>
                    <a:bodyPr/>
                    <a:lstStyle/>
                    <a:p>
                      <a:pPr marL="0" marR="0">
                        <a:spcBef>
                          <a:spcPts val="0"/>
                        </a:spcBef>
                        <a:spcAft>
                          <a:spcPts val="0"/>
                        </a:spcAft>
                      </a:pPr>
                      <a:r>
                        <a:rPr lang="it-IT" sz="1100">
                          <a:effectLst/>
                        </a:rPr>
                        <a:t>Produse informatice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it-IT" sz="1100">
                          <a:effectLst/>
                        </a:rPr>
                        <a:t>6</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8238070"/>
                  </a:ext>
                </a:extLst>
              </a:tr>
              <a:tr h="0">
                <a:tc>
                  <a:txBody>
                    <a:bodyPr/>
                    <a:lstStyle/>
                    <a:p>
                      <a:pPr marL="0" marR="0">
                        <a:spcBef>
                          <a:spcPts val="0"/>
                        </a:spcBef>
                        <a:spcAft>
                          <a:spcPts val="0"/>
                        </a:spcAft>
                      </a:pPr>
                      <a:r>
                        <a:rPr lang="it-IT" sz="1100">
                          <a:effectLst/>
                        </a:rPr>
                        <a:t>Formule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it-IT" sz="1100">
                          <a:effectLst/>
                        </a:rPr>
                        <a:t>187</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82063755"/>
                  </a:ext>
                </a:extLst>
              </a:tr>
              <a:tr h="0">
                <a:tc>
                  <a:txBody>
                    <a:bodyPr/>
                    <a:lstStyle/>
                    <a:p>
                      <a:pPr marL="0" marR="0">
                        <a:spcBef>
                          <a:spcPts val="0"/>
                        </a:spcBef>
                        <a:spcAft>
                          <a:spcPts val="0"/>
                        </a:spcAft>
                      </a:pPr>
                      <a:r>
                        <a:rPr lang="it-IT" sz="1100">
                          <a:effectLst/>
                        </a:rPr>
                        <a:t>Baze de date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it-IT" sz="1100">
                          <a:effectLst/>
                        </a:rPr>
                        <a:t>0</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51925284"/>
                  </a:ext>
                </a:extLst>
              </a:tr>
              <a:tr h="0">
                <a:tc>
                  <a:txBody>
                    <a:bodyPr/>
                    <a:lstStyle/>
                    <a:p>
                      <a:pPr marL="0" marR="0">
                        <a:spcBef>
                          <a:spcPts val="0"/>
                        </a:spcBef>
                        <a:spcAft>
                          <a:spcPts val="0"/>
                        </a:spcAft>
                      </a:pPr>
                      <a:r>
                        <a:rPr lang="it-IT" sz="1100">
                          <a:effectLst/>
                        </a:rPr>
                        <a:t>Colecții relevante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it-IT" sz="1100">
                          <a:effectLst/>
                        </a:rPr>
                        <a:t>0</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65285149"/>
                  </a:ext>
                </a:extLst>
              </a:tr>
              <a:tr h="0">
                <a:tc>
                  <a:txBody>
                    <a:bodyPr/>
                    <a:lstStyle/>
                    <a:p>
                      <a:pPr marL="0" marR="0">
                        <a:spcBef>
                          <a:spcPts val="0"/>
                        </a:spcBef>
                        <a:spcAft>
                          <a:spcPts val="0"/>
                        </a:spcAft>
                      </a:pPr>
                      <a:r>
                        <a:rPr lang="it-IT" sz="1100">
                          <a:effectLst/>
                        </a:rPr>
                        <a:t>Altele asemenea </a:t>
                      </a:r>
                      <a:r>
                        <a:rPr lang="it-IT" sz="1200">
                          <a:effectLst/>
                        </a:rPr>
                        <a:t>(se vor specifica</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it-IT" sz="1100">
                          <a:effectLst/>
                        </a:rPr>
                        <a:t>-</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79258508"/>
                  </a:ext>
                </a:extLst>
              </a:tr>
              <a:tr h="0">
                <a:tc>
                  <a:txBody>
                    <a:bodyPr/>
                    <a:lstStyle/>
                    <a:p>
                      <a:pPr marL="0" marR="0">
                        <a:spcBef>
                          <a:spcPts val="0"/>
                        </a:spcBef>
                        <a:spcAft>
                          <a:spcPts val="0"/>
                        </a:spcAft>
                      </a:pPr>
                      <a:r>
                        <a:rPr lang="it-IT"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it-IT" sz="1100" dirty="0">
                          <a:effectLst/>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62268905"/>
                  </a:ext>
                </a:extLst>
              </a:tr>
            </a:tbl>
          </a:graphicData>
        </a:graphic>
      </p:graphicFrame>
      <p:sp>
        <p:nvSpPr>
          <p:cNvPr id="7" name="Rectangle 1"/>
          <p:cNvSpPr>
            <a:spLocks noChangeArrowheads="1"/>
          </p:cNvSpPr>
          <p:nvPr/>
        </p:nvSpPr>
        <p:spPr bwMode="auto">
          <a:xfrm>
            <a:off x="664931" y="1217562"/>
            <a:ext cx="530305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en-US" sz="1100" b="1" i="0" u="sng"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Tehnologii, procedee, produse informatice, reţele, formule, metode şi altele asemenea:</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663824354"/>
              </p:ext>
            </p:extLst>
          </p:nvPr>
        </p:nvGraphicFramePr>
        <p:xfrm>
          <a:off x="664931" y="3496212"/>
          <a:ext cx="5148040" cy="2011680"/>
        </p:xfrm>
        <a:graphic>
          <a:graphicData uri="http://schemas.openxmlformats.org/drawingml/2006/table">
            <a:tbl>
              <a:tblPr firstRow="1" firstCol="1" lastRow="1" lastCol="1" bandRow="1" bandCol="1">
                <a:tableStyleId>{5C22544A-7EE6-4342-B048-85BDC9FD1C3A}</a:tableStyleId>
              </a:tblPr>
              <a:tblGrid>
                <a:gridCol w="1600200">
                  <a:extLst>
                    <a:ext uri="{9D8B030D-6E8A-4147-A177-3AD203B41FA5}">
                      <a16:colId xmlns:a16="http://schemas.microsoft.com/office/drawing/2014/main" val="492611454"/>
                    </a:ext>
                  </a:extLst>
                </a:gridCol>
                <a:gridCol w="1493409">
                  <a:extLst>
                    <a:ext uri="{9D8B030D-6E8A-4147-A177-3AD203B41FA5}">
                      <a16:colId xmlns:a16="http://schemas.microsoft.com/office/drawing/2014/main" val="1452121334"/>
                    </a:ext>
                  </a:extLst>
                </a:gridCol>
                <a:gridCol w="2054431">
                  <a:extLst>
                    <a:ext uri="{9D8B030D-6E8A-4147-A177-3AD203B41FA5}">
                      <a16:colId xmlns:a16="http://schemas.microsoft.com/office/drawing/2014/main" val="48544155"/>
                    </a:ext>
                  </a:extLst>
                </a:gridCol>
              </a:tblGrid>
              <a:tr h="0">
                <a:tc>
                  <a:txBody>
                    <a:bodyPr/>
                    <a:lstStyle/>
                    <a:p>
                      <a:pPr marL="0" marR="0" algn="ctr">
                        <a:spcBef>
                          <a:spcPts val="0"/>
                        </a:spcBef>
                        <a:spcAft>
                          <a:spcPts val="0"/>
                        </a:spcAft>
                      </a:pPr>
                      <a:r>
                        <a:rPr lang="it-IT" sz="1100">
                          <a:effectLst/>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it-IT" sz="1100">
                          <a:effectLst/>
                        </a:rPr>
                        <a:t>Nr.</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it-IT" sz="1100">
                          <a:effectLst/>
                        </a:rPr>
                        <a:t>Tip</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13597485"/>
                  </a:ext>
                </a:extLst>
              </a:tr>
              <a:tr h="0">
                <a:tc rowSpan="3">
                  <a:txBody>
                    <a:bodyPr/>
                    <a:lstStyle/>
                    <a:p>
                      <a:pPr marL="0" marR="0">
                        <a:spcBef>
                          <a:spcPts val="0"/>
                        </a:spcBef>
                        <a:spcAft>
                          <a:spcPts val="0"/>
                        </a:spcAft>
                      </a:pPr>
                      <a:r>
                        <a:rPr lang="it-IT" sz="1100">
                          <a:effectLst/>
                        </a:rPr>
                        <a:t> </a:t>
                      </a:r>
                      <a:endParaRPr lang="en-US" sz="1200">
                        <a:effectLst/>
                      </a:endParaRPr>
                    </a:p>
                    <a:p>
                      <a:pPr marL="0" marR="0">
                        <a:spcBef>
                          <a:spcPts val="0"/>
                        </a:spcBef>
                        <a:spcAft>
                          <a:spcPts val="0"/>
                        </a:spcAft>
                      </a:pPr>
                      <a:r>
                        <a:rPr lang="it-IT" sz="1100">
                          <a:effectLst/>
                        </a:rPr>
                        <a:t>Proiecte internaţionale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21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Orizont Europa (1 ERC-Synergy; 1 ERC Consolidator; 1 ERC Starting; 5 EIC; 1 Teaming; 1 I3; 4 water4all; 1 LEAP-RE; 2 COST; 3 MSCG; 1 MSCA)</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05214517"/>
                  </a:ext>
                </a:extLst>
              </a:tr>
              <a:tr h="0">
                <a:tc vMerge="1">
                  <a:txBody>
                    <a:bodyPr/>
                    <a:lstStyle/>
                    <a:p>
                      <a:endParaRPr lang="en-US"/>
                    </a:p>
                  </a:txBody>
                  <a:tcPr/>
                </a:tc>
                <a:tc>
                  <a:txBody>
                    <a:bodyPr/>
                    <a:lstStyle/>
                    <a:p>
                      <a:pPr marL="0" marR="0">
                        <a:spcBef>
                          <a:spcPts val="0"/>
                        </a:spcBef>
                        <a:spcAft>
                          <a:spcPts val="0"/>
                        </a:spcAft>
                      </a:pPr>
                      <a:r>
                        <a:rPr lang="it-IT" sz="1100">
                          <a:effectLst/>
                        </a:rPr>
                        <a:t>8</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M-ERA NET</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9124389"/>
                  </a:ext>
                </a:extLst>
              </a:tr>
              <a:tr h="0">
                <a:tc vMerge="1">
                  <a:txBody>
                    <a:bodyPr/>
                    <a:lstStyle/>
                    <a:p>
                      <a:endParaRPr lang="en-US"/>
                    </a:p>
                  </a:txBody>
                  <a:tcPr/>
                </a:tc>
                <a:tc>
                  <a:txBody>
                    <a:bodyPr/>
                    <a:lstStyle/>
                    <a:p>
                      <a:pPr marL="0" marR="0">
                        <a:spcBef>
                          <a:spcPts val="0"/>
                        </a:spcBef>
                        <a:spcAft>
                          <a:spcPts val="0"/>
                        </a:spcAft>
                      </a:pPr>
                      <a:r>
                        <a:rPr lang="it-IT" sz="1100">
                          <a:effectLst/>
                        </a:rPr>
                        <a:t>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FLAG ERA JTC</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03951398"/>
                  </a:ext>
                </a:extLst>
              </a:tr>
              <a:tr h="0">
                <a:tc rowSpan="4">
                  <a:txBody>
                    <a:bodyPr/>
                    <a:lstStyle/>
                    <a:p>
                      <a:pPr marL="0" marR="0">
                        <a:spcBef>
                          <a:spcPts val="0"/>
                        </a:spcBef>
                        <a:spcAft>
                          <a:spcPts val="0"/>
                        </a:spcAft>
                      </a:pPr>
                      <a:r>
                        <a:rPr lang="it-IT" sz="1100">
                          <a:effectLst/>
                        </a:rPr>
                        <a:t> </a:t>
                      </a:r>
                      <a:endParaRPr lang="en-US" sz="1200">
                        <a:effectLst/>
                      </a:endParaRPr>
                    </a:p>
                    <a:p>
                      <a:pPr marL="0" marR="0">
                        <a:spcBef>
                          <a:spcPts val="0"/>
                        </a:spcBef>
                        <a:spcAft>
                          <a:spcPts val="0"/>
                        </a:spcAft>
                      </a:pPr>
                      <a:r>
                        <a:rPr lang="it-IT" sz="1100">
                          <a:effectLst/>
                        </a:rPr>
                        <a:t>Proiecte naţionale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31</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a:effectLst/>
                        </a:rPr>
                        <a:t>PNCDI IV PCE</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55982190"/>
                  </a:ext>
                </a:extLst>
              </a:tr>
              <a:tr h="0">
                <a:tc vMerge="1">
                  <a:txBody>
                    <a:bodyPr/>
                    <a:lstStyle/>
                    <a:p>
                      <a:endParaRPr lang="en-US"/>
                    </a:p>
                  </a:txBody>
                  <a:tcPr/>
                </a:tc>
                <a:tc>
                  <a:txBody>
                    <a:bodyPr/>
                    <a:lstStyle/>
                    <a:p>
                      <a:pPr marL="0" marR="0">
                        <a:spcBef>
                          <a:spcPts val="0"/>
                        </a:spcBef>
                        <a:spcAft>
                          <a:spcPts val="0"/>
                        </a:spcAft>
                      </a:pPr>
                      <a:r>
                        <a:rPr lang="it-IT" sz="1100">
                          <a:effectLst/>
                        </a:rPr>
                        <a:t>36</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it-IT" sz="1100">
                          <a:effectLst/>
                        </a:rPr>
                        <a:t>PNCDI IV TE</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91160590"/>
                  </a:ext>
                </a:extLst>
              </a:tr>
              <a:tr h="0">
                <a:tc vMerge="1">
                  <a:txBody>
                    <a:bodyPr/>
                    <a:lstStyle/>
                    <a:p>
                      <a:endParaRPr lang="en-US"/>
                    </a:p>
                  </a:txBody>
                  <a:tcPr/>
                </a:tc>
                <a:tc>
                  <a:txBody>
                    <a:bodyPr/>
                    <a:lstStyle/>
                    <a:p>
                      <a:pPr marL="0" marR="0">
                        <a:spcBef>
                          <a:spcPts val="0"/>
                        </a:spcBef>
                        <a:spcAft>
                          <a:spcPts val="0"/>
                        </a:spcAft>
                      </a:pPr>
                      <a:r>
                        <a:rPr lang="it-IT" sz="1100">
                          <a:effectLst/>
                        </a:rPr>
                        <a:t>2</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a:effectLst/>
                        </a:rPr>
                        <a:t>PNCDI IV IFA-CERN</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49478244"/>
                  </a:ext>
                </a:extLst>
              </a:tr>
              <a:tr h="0">
                <a:tc vMerge="1">
                  <a:txBody>
                    <a:bodyPr/>
                    <a:lstStyle/>
                    <a:p>
                      <a:endParaRPr lang="en-US"/>
                    </a:p>
                  </a:txBody>
                  <a:tcPr/>
                </a:tc>
                <a:tc>
                  <a:txBody>
                    <a:bodyPr/>
                    <a:lstStyle/>
                    <a:p>
                      <a:pPr marL="0" marR="0">
                        <a:spcBef>
                          <a:spcPts val="0"/>
                        </a:spcBef>
                        <a:spcAft>
                          <a:spcPts val="0"/>
                        </a:spcAft>
                      </a:pPr>
                      <a:r>
                        <a:rPr lang="it-IT" sz="1100">
                          <a:effectLst/>
                        </a:rPr>
                        <a:t>9</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dirty="0">
                          <a:effectLst/>
                        </a:rPr>
                        <a:t>PNRR I8</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45822566"/>
                  </a:ext>
                </a:extLst>
              </a:tr>
            </a:tbl>
          </a:graphicData>
        </a:graphic>
      </p:graphicFrame>
      <p:sp>
        <p:nvSpPr>
          <p:cNvPr id="10" name="Rectangle 1"/>
          <p:cNvSpPr>
            <a:spLocks noChangeArrowheads="1"/>
          </p:cNvSpPr>
          <p:nvPr/>
        </p:nvSpPr>
        <p:spPr bwMode="auto">
          <a:xfrm>
            <a:off x="664931" y="3270605"/>
            <a:ext cx="21034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err="1" smtClean="0">
                <a:ln>
                  <a:noFill/>
                </a:ln>
                <a:solidFill>
                  <a:schemeClr val="tx1"/>
                </a:solidFill>
                <a:effectLst/>
              </a:rPr>
              <a:t>Proiecte</a:t>
            </a:r>
            <a:r>
              <a:rPr kumimoji="0" lang="en-US" altLang="en-US" sz="1100" b="1" i="0" u="sng" strike="noStrike" cap="none" normalizeH="0" baseline="0" dirty="0" smtClean="0">
                <a:ln>
                  <a:noFill/>
                </a:ln>
                <a:solidFill>
                  <a:schemeClr val="tx1"/>
                </a:solidFill>
                <a:effectLst/>
              </a:rPr>
              <a:t> </a:t>
            </a:r>
            <a:r>
              <a:rPr kumimoji="0" lang="en-US" altLang="en-US" sz="1100" b="1" i="0" u="sng" strike="noStrike" cap="none" normalizeH="0" baseline="0" dirty="0" err="1" smtClean="0">
                <a:ln>
                  <a:noFill/>
                </a:ln>
                <a:solidFill>
                  <a:schemeClr val="tx1"/>
                </a:solidFill>
                <a:effectLst/>
              </a:rPr>
              <a:t>si</a:t>
            </a:r>
            <a:r>
              <a:rPr kumimoji="0" lang="en-US" altLang="en-US" sz="1100" b="1" i="0" u="sng" strike="noStrike" cap="none" normalizeH="0" baseline="0" dirty="0" smtClean="0">
                <a:ln>
                  <a:noFill/>
                </a:ln>
                <a:solidFill>
                  <a:schemeClr val="tx1"/>
                </a:solidFill>
                <a:effectLst/>
              </a:rPr>
              <a:t> </a:t>
            </a:r>
            <a:r>
              <a:rPr kumimoji="0" lang="en-US" altLang="en-US" sz="1100" b="1" i="0" u="sng" strike="noStrike" cap="none" normalizeH="0" baseline="0" dirty="0" err="1" smtClean="0">
                <a:ln>
                  <a:noFill/>
                </a:ln>
                <a:solidFill>
                  <a:schemeClr val="tx1"/>
                </a:solidFill>
                <a:effectLst/>
              </a:rPr>
              <a:t>propuneri</a:t>
            </a:r>
            <a:r>
              <a:rPr kumimoji="0" lang="en-US" altLang="en-US" sz="1100" b="1" i="0" u="sng" strike="noStrike" cap="none" normalizeH="0" baseline="0" dirty="0" smtClean="0">
                <a:ln>
                  <a:noFill/>
                </a:ln>
                <a:solidFill>
                  <a:schemeClr val="tx1"/>
                </a:solidFill>
                <a:effectLst/>
              </a:rPr>
              <a:t> de </a:t>
            </a:r>
            <a:r>
              <a:rPr kumimoji="0" lang="en-US" altLang="en-US" sz="1100" b="1" i="0" u="sng" strike="noStrike" cap="none" normalizeH="0" baseline="0" dirty="0" err="1" smtClean="0">
                <a:ln>
                  <a:noFill/>
                </a:ln>
                <a:solidFill>
                  <a:schemeClr val="tx1"/>
                </a:solidFill>
                <a:effectLst/>
              </a:rPr>
              <a:t>proiecte</a:t>
            </a:r>
            <a:endParaRPr kumimoji="0" lang="en-US" altLang="en-US" sz="1100" b="1" i="0" u="sng" strike="noStrike" cap="none" normalizeH="0" baseline="0" dirty="0" smtClean="0">
              <a:ln>
                <a:noFill/>
              </a:ln>
              <a:solidFill>
                <a:schemeClr val="tx1"/>
              </a:solidFill>
              <a:effectLst/>
            </a:endParaRPr>
          </a:p>
        </p:txBody>
      </p:sp>
      <p:graphicFrame>
        <p:nvGraphicFramePr>
          <p:cNvPr id="11" name="Table 10"/>
          <p:cNvGraphicFramePr>
            <a:graphicFrameLocks noGrp="1"/>
          </p:cNvGraphicFramePr>
          <p:nvPr>
            <p:extLst>
              <p:ext uri="{D42A27DB-BD31-4B8C-83A1-F6EECF244321}">
                <p14:modId xmlns:p14="http://schemas.microsoft.com/office/powerpoint/2010/main" val="3841253530"/>
              </p:ext>
            </p:extLst>
          </p:nvPr>
        </p:nvGraphicFramePr>
        <p:xfrm>
          <a:off x="5884223" y="2597052"/>
          <a:ext cx="6175168" cy="1798320"/>
        </p:xfrm>
        <a:graphic>
          <a:graphicData uri="http://schemas.openxmlformats.org/drawingml/2006/table">
            <a:tbl>
              <a:tblPr firstRow="1" firstCol="1" lastRow="1" lastCol="1" bandRow="1" bandCol="1">
                <a:tableStyleId>{5C22544A-7EE6-4342-B048-85BDC9FD1C3A}</a:tableStyleId>
              </a:tblPr>
              <a:tblGrid>
                <a:gridCol w="1402715">
                  <a:extLst>
                    <a:ext uri="{9D8B030D-6E8A-4147-A177-3AD203B41FA5}">
                      <a16:colId xmlns:a16="http://schemas.microsoft.com/office/drawing/2014/main" val="4203781388"/>
                    </a:ext>
                  </a:extLst>
                </a:gridCol>
                <a:gridCol w="1885950">
                  <a:extLst>
                    <a:ext uri="{9D8B030D-6E8A-4147-A177-3AD203B41FA5}">
                      <a16:colId xmlns:a16="http://schemas.microsoft.com/office/drawing/2014/main" val="3169571172"/>
                    </a:ext>
                  </a:extLst>
                </a:gridCol>
                <a:gridCol w="1850390">
                  <a:extLst>
                    <a:ext uri="{9D8B030D-6E8A-4147-A177-3AD203B41FA5}">
                      <a16:colId xmlns:a16="http://schemas.microsoft.com/office/drawing/2014/main" val="1814277901"/>
                    </a:ext>
                  </a:extLst>
                </a:gridCol>
                <a:gridCol w="1036113">
                  <a:extLst>
                    <a:ext uri="{9D8B030D-6E8A-4147-A177-3AD203B41FA5}">
                      <a16:colId xmlns:a16="http://schemas.microsoft.com/office/drawing/2014/main" val="783384475"/>
                    </a:ext>
                  </a:extLst>
                </a:gridCol>
              </a:tblGrid>
              <a:tr h="0">
                <a:tc>
                  <a:txBody>
                    <a:bodyPr/>
                    <a:lstStyle/>
                    <a:p>
                      <a:pPr marL="0" marR="0">
                        <a:spcBef>
                          <a:spcPts val="0"/>
                        </a:spcBef>
                        <a:spcAft>
                          <a:spcPts val="0"/>
                        </a:spcAft>
                      </a:pPr>
                      <a:r>
                        <a:rPr lang="fr-FR" sz="1100">
                          <a:effectLst/>
                        </a:rPr>
                        <a:t>Tip rezultat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a:effectLst/>
                        </a:rPr>
                        <a:t>Instituţia beneficiară (nume instituţie)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000" dirty="0">
                          <a:effectLst/>
                        </a:rPr>
                        <a:t>Efecte socio-economice la utilizator</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000">
                          <a:effectLst/>
                        </a:rPr>
                        <a:t>Suma incasata de INCDFM (fara TVA)</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58261984"/>
                  </a:ext>
                </a:extLst>
              </a:tr>
              <a:tr h="0">
                <a:tc>
                  <a:txBody>
                    <a:bodyPr/>
                    <a:lstStyle/>
                    <a:p>
                      <a:pPr marL="0" marR="0">
                        <a:spcBef>
                          <a:spcPts val="0"/>
                        </a:spcBef>
                        <a:spcAft>
                          <a:spcPts val="0"/>
                        </a:spcAft>
                      </a:pPr>
                      <a:r>
                        <a:rPr lang="fr-FR" sz="1100">
                          <a:effectLst/>
                        </a:rPr>
                        <a:t>Studiu</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a:effectLst/>
                        </a:rPr>
                        <a:t>Zentiva SA</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a:effectLst/>
                        </a:rPr>
                        <a:t>Modernizare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9,326.04</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56460141"/>
                  </a:ext>
                </a:extLst>
              </a:tr>
              <a:tr h="0">
                <a:tc>
                  <a:txBody>
                    <a:bodyPr/>
                    <a:lstStyle/>
                    <a:p>
                      <a:pPr marL="0" marR="0">
                        <a:spcBef>
                          <a:spcPts val="0"/>
                        </a:spcBef>
                        <a:spcAft>
                          <a:spcPts val="0"/>
                        </a:spcAft>
                      </a:pPr>
                      <a:r>
                        <a:rPr lang="fr-FR" sz="1100">
                          <a:effectLst/>
                        </a:rPr>
                        <a:t>Studiu</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a:effectLst/>
                        </a:rPr>
                        <a:t>Microsin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dirty="0" err="1">
                          <a:effectLst/>
                        </a:rPr>
                        <a:t>Modernizare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1,500.00</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12566919"/>
                  </a:ext>
                </a:extLst>
              </a:tr>
              <a:tr h="0">
                <a:tc>
                  <a:txBody>
                    <a:bodyPr/>
                    <a:lstStyle/>
                    <a:p>
                      <a:pPr marL="0" marR="0">
                        <a:spcBef>
                          <a:spcPts val="0"/>
                        </a:spcBef>
                        <a:spcAft>
                          <a:spcPts val="0"/>
                        </a:spcAft>
                      </a:pPr>
                      <a:r>
                        <a:rPr lang="fr-FR" sz="1100">
                          <a:effectLst/>
                        </a:rPr>
                        <a:t>Cesiune brevet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a:effectLst/>
                        </a:rPr>
                        <a:t>BIOELECTRONIC</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dirty="0" err="1">
                          <a:effectLst/>
                        </a:rPr>
                        <a:t>Modernizare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dirty="0">
                          <a:effectLst/>
                        </a:rPr>
                        <a:t>4,201.68</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1413622"/>
                  </a:ext>
                </a:extLst>
              </a:tr>
              <a:tr h="0">
                <a:tc>
                  <a:txBody>
                    <a:bodyPr/>
                    <a:lstStyle/>
                    <a:p>
                      <a:pPr marL="0" marR="0">
                        <a:spcBef>
                          <a:spcPts val="0"/>
                        </a:spcBef>
                        <a:spcAft>
                          <a:spcPts val="0"/>
                        </a:spcAft>
                      </a:pPr>
                      <a:r>
                        <a:rPr lang="fr-FR" sz="1100">
                          <a:effectLst/>
                        </a:rPr>
                        <a:t>Studiu</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a:effectLst/>
                        </a:rPr>
                        <a:t>BIOTEHNOS SA</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dirty="0" err="1">
                          <a:effectLst/>
                        </a:rPr>
                        <a:t>Modernizare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9,000.00</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36193302"/>
                  </a:ext>
                </a:extLst>
              </a:tr>
              <a:tr h="0">
                <a:tc>
                  <a:txBody>
                    <a:bodyPr/>
                    <a:lstStyle/>
                    <a:p>
                      <a:pPr marL="0" marR="0">
                        <a:spcBef>
                          <a:spcPts val="0"/>
                        </a:spcBef>
                        <a:spcAft>
                          <a:spcPts val="0"/>
                        </a:spcAft>
                      </a:pPr>
                      <a:r>
                        <a:rPr lang="fr-FR" sz="1100">
                          <a:effectLst/>
                        </a:rPr>
                        <a:t>Studiu</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SC HIGH PERFORMANCE SRL</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dirty="0" err="1">
                          <a:effectLst/>
                        </a:rPr>
                        <a:t>Modernizare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2,812.74</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41491038"/>
                  </a:ext>
                </a:extLst>
              </a:tr>
              <a:tr h="0">
                <a:tc>
                  <a:txBody>
                    <a:bodyPr/>
                    <a:lstStyle/>
                    <a:p>
                      <a:pPr marL="0" marR="0">
                        <a:spcBef>
                          <a:spcPts val="0"/>
                        </a:spcBef>
                        <a:spcAft>
                          <a:spcPts val="0"/>
                        </a:spcAft>
                      </a:pPr>
                      <a:r>
                        <a:rPr lang="fr-FR" sz="1100">
                          <a:effectLst/>
                        </a:rPr>
                        <a:t>Studiu</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HPS INOVATIE SI DEZVOLTARE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dirty="0" err="1">
                          <a:effectLst/>
                        </a:rPr>
                        <a:t>Modernizare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a:effectLst/>
                        </a:rPr>
                        <a:t>1,490.43</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68014250"/>
                  </a:ext>
                </a:extLst>
              </a:tr>
              <a:tr h="0">
                <a:tc>
                  <a:txBody>
                    <a:bodyPr/>
                    <a:lstStyle/>
                    <a:p>
                      <a:pPr marL="0" marR="0">
                        <a:spcBef>
                          <a:spcPts val="0"/>
                        </a:spcBef>
                        <a:spcAft>
                          <a:spcPts val="0"/>
                        </a:spcAft>
                      </a:pPr>
                      <a:r>
                        <a:rPr lang="fr-FR" sz="1100" dirty="0" err="1">
                          <a:solidFill>
                            <a:srgbClr val="FF0000"/>
                          </a:solidFill>
                          <a:effectLst/>
                        </a:rPr>
                        <a:t>Tehnologie</a:t>
                      </a:r>
                      <a:r>
                        <a:rPr lang="fr-FR" sz="1100" dirty="0">
                          <a:solidFill>
                            <a:srgbClr val="FF0000"/>
                          </a:solidFill>
                          <a:effectLst/>
                        </a:rPr>
                        <a:t>/</a:t>
                      </a:r>
                      <a:r>
                        <a:rPr lang="fr-FR" sz="1100" dirty="0" err="1">
                          <a:solidFill>
                            <a:srgbClr val="FF0000"/>
                          </a:solidFill>
                          <a:effectLst/>
                        </a:rPr>
                        <a:t>Podus</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dirty="0">
                          <a:solidFill>
                            <a:srgbClr val="FF0000"/>
                          </a:solidFill>
                          <a:effectLst/>
                        </a:rPr>
                        <a:t>SWARM EUROPEAN</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fr-FR" sz="1100" dirty="0" err="1">
                          <a:solidFill>
                            <a:srgbClr val="FF0000"/>
                          </a:solidFill>
                          <a:effectLst/>
                        </a:rPr>
                        <a:t>Podus</a:t>
                      </a:r>
                      <a:r>
                        <a:rPr lang="fr-FR" sz="1100" dirty="0">
                          <a:solidFill>
                            <a:srgbClr val="FF0000"/>
                          </a:solidFill>
                          <a:effectLst/>
                        </a:rPr>
                        <a:t> </a:t>
                      </a:r>
                      <a:r>
                        <a:rPr lang="fr-FR" sz="1100" dirty="0" err="1">
                          <a:solidFill>
                            <a:srgbClr val="FF0000"/>
                          </a:solidFill>
                          <a:effectLst/>
                        </a:rPr>
                        <a:t>nou</a:t>
                      </a:r>
                      <a:r>
                        <a:rPr lang="fr-FR" sz="1100" dirty="0">
                          <a:solidFill>
                            <a:srgbClr val="FF0000"/>
                          </a:solidFill>
                          <a:effectLst/>
                        </a:rPr>
                        <a:t> </a:t>
                      </a:r>
                      <a:r>
                        <a:rPr lang="fr-FR" sz="1100" dirty="0" err="1">
                          <a:solidFill>
                            <a:srgbClr val="FF0000"/>
                          </a:solidFill>
                          <a:effectLst/>
                        </a:rPr>
                        <a:t>pe</a:t>
                      </a:r>
                      <a:r>
                        <a:rPr lang="fr-FR" sz="1100" dirty="0">
                          <a:solidFill>
                            <a:srgbClr val="FF0000"/>
                          </a:solidFill>
                          <a:effectLst/>
                        </a:rPr>
                        <a:t> </a:t>
                      </a:r>
                      <a:r>
                        <a:rPr lang="fr-FR" sz="1100" dirty="0" err="1">
                          <a:solidFill>
                            <a:srgbClr val="FF0000"/>
                          </a:solidFill>
                          <a:effectLst/>
                        </a:rPr>
                        <a:t>piata</a:t>
                      </a:r>
                      <a:r>
                        <a:rPr lang="fr-FR" sz="1100" dirty="0">
                          <a:solidFill>
                            <a:srgbClr val="FF0000"/>
                          </a:solidFill>
                          <a:effectLst/>
                        </a:rPr>
                        <a:t> la </a:t>
                      </a:r>
                      <a:r>
                        <a:rPr lang="fr-FR" sz="1100" dirty="0" err="1">
                          <a:solidFill>
                            <a:srgbClr val="FF0000"/>
                          </a:solidFill>
                          <a:effectLst/>
                        </a:rPr>
                        <a:t>nivel</a:t>
                      </a:r>
                      <a:r>
                        <a:rPr lang="fr-FR" sz="1100" dirty="0">
                          <a:solidFill>
                            <a:srgbClr val="FF0000"/>
                          </a:solidFill>
                          <a:effectLst/>
                        </a:rPr>
                        <a:t> international</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ro-RO" sz="1100" dirty="0">
                          <a:solidFill>
                            <a:srgbClr val="FF0000"/>
                          </a:solidFill>
                          <a:effectLst/>
                        </a:rPr>
                        <a:t>136,049.73</a:t>
                      </a:r>
                      <a:endParaRPr lang="en-US" sz="1200"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23812771"/>
                  </a:ext>
                </a:extLst>
              </a:tr>
            </a:tbl>
          </a:graphicData>
        </a:graphic>
      </p:graphicFrame>
      <p:sp>
        <p:nvSpPr>
          <p:cNvPr id="12" name="TextBox 11"/>
          <p:cNvSpPr txBox="1"/>
          <p:nvPr/>
        </p:nvSpPr>
        <p:spPr>
          <a:xfrm>
            <a:off x="8653732" y="2196422"/>
            <a:ext cx="1407226" cy="369332"/>
          </a:xfrm>
          <a:prstGeom prst="rect">
            <a:avLst/>
          </a:prstGeom>
          <a:noFill/>
        </p:spPr>
        <p:txBody>
          <a:bodyPr wrap="square" rtlCol="0">
            <a:spAutoFit/>
          </a:bodyPr>
          <a:lstStyle/>
          <a:p>
            <a:r>
              <a:rPr lang="en-US" b="1" u="sng" dirty="0" err="1" smtClean="0"/>
              <a:t>Valorificare</a:t>
            </a:r>
            <a:endParaRPr lang="en-US" b="1" u="sng" dirty="0"/>
          </a:p>
        </p:txBody>
      </p:sp>
    </p:spTree>
    <p:extLst>
      <p:ext uri="{BB962C8B-B14F-4D97-AF65-F5344CB8AC3E}">
        <p14:creationId xmlns:p14="http://schemas.microsoft.com/office/powerpoint/2010/main" val="12006315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pic>
        <p:nvPicPr>
          <p:cNvPr id="1843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3687" y="1395351"/>
            <a:ext cx="4729713" cy="479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6976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pic>
        <p:nvPicPr>
          <p:cNvPr id="3" name="Picture 2"/>
          <p:cNvPicPr>
            <a:picLocks noChangeAspect="1"/>
          </p:cNvPicPr>
          <p:nvPr/>
        </p:nvPicPr>
        <p:blipFill>
          <a:blip r:embed="rId2"/>
          <a:stretch>
            <a:fillRect/>
          </a:stretch>
        </p:blipFill>
        <p:spPr>
          <a:xfrm>
            <a:off x="4112439" y="1334311"/>
            <a:ext cx="3571108" cy="5022039"/>
          </a:xfrm>
          <a:prstGeom prst="rect">
            <a:avLst/>
          </a:prstGeom>
        </p:spPr>
      </p:pic>
      <p:grpSp>
        <p:nvGrpSpPr>
          <p:cNvPr id="4" name="Group 260"/>
          <p:cNvGrpSpPr>
            <a:grpSpLocks/>
          </p:cNvGrpSpPr>
          <p:nvPr/>
        </p:nvGrpSpPr>
        <p:grpSpPr bwMode="auto">
          <a:xfrm>
            <a:off x="819397" y="214087"/>
            <a:ext cx="10539352" cy="1009072"/>
            <a:chOff x="415" y="176"/>
            <a:chExt cx="12770" cy="1603"/>
          </a:xfrm>
        </p:grpSpPr>
        <p:pic>
          <p:nvPicPr>
            <p:cNvPr id="5" name="Picture 56" descr="head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Tree>
    <p:extLst>
      <p:ext uri="{BB962C8B-B14F-4D97-AF65-F5344CB8AC3E}">
        <p14:creationId xmlns:p14="http://schemas.microsoft.com/office/powerpoint/2010/main" val="4143695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smtClean="0"/>
              <a:t>ț</a:t>
            </a:r>
            <a:r>
              <a:rPr lang="it-IT"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836" y="1278725"/>
            <a:ext cx="6406328" cy="4558883"/>
          </a:xfrm>
          <a:prstGeom prst="rect">
            <a:avLst/>
          </a:prstGeom>
          <a:noFill/>
          <a:ln>
            <a:noFill/>
          </a:ln>
        </p:spPr>
      </p:pic>
      <p:sp>
        <p:nvSpPr>
          <p:cNvPr id="7" name="TextBox 6"/>
          <p:cNvSpPr txBox="1"/>
          <p:nvPr/>
        </p:nvSpPr>
        <p:spPr>
          <a:xfrm>
            <a:off x="1466603" y="5963866"/>
            <a:ext cx="9684327" cy="369332"/>
          </a:xfrm>
          <a:prstGeom prst="rect">
            <a:avLst/>
          </a:prstGeom>
          <a:noFill/>
        </p:spPr>
        <p:txBody>
          <a:bodyPr wrap="square" rtlCol="0">
            <a:spAutoFit/>
          </a:bodyPr>
          <a:lstStyle/>
          <a:p>
            <a:pPr marL="0" lvl="1" algn="ctr"/>
            <a:r>
              <a:rPr lang="ro-RO" dirty="0"/>
              <a:t> </a:t>
            </a:r>
            <a:r>
              <a:rPr lang="en-US" dirty="0" err="1" smtClean="0"/>
              <a:t>Acte</a:t>
            </a:r>
            <a:r>
              <a:rPr lang="en-US" dirty="0" smtClean="0"/>
              <a:t> normative:</a:t>
            </a:r>
            <a:r>
              <a:rPr lang="ro-RO" dirty="0" smtClean="0"/>
              <a:t> </a:t>
            </a:r>
            <a:r>
              <a:rPr lang="ro-RO" dirty="0"/>
              <a:t>HG1312/1996; HG1400/2005; </a:t>
            </a:r>
            <a:r>
              <a:rPr lang="ro-RO" dirty="0" smtClean="0"/>
              <a:t>HG1006/2015</a:t>
            </a:r>
            <a:endParaRPr lang="en-US" sz="20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627" y="1662546"/>
            <a:ext cx="2353952" cy="1324098"/>
          </a:xfrm>
          <a:prstGeom prst="rect">
            <a:avLst/>
          </a:prstGeom>
        </p:spPr>
      </p:pic>
      <p:pic>
        <p:nvPicPr>
          <p:cNvPr id="9" name="Picture 8"/>
          <p:cNvPicPr>
            <a:picLocks noChangeAspect="1"/>
          </p:cNvPicPr>
          <p:nvPr/>
        </p:nvPicPr>
        <p:blipFill>
          <a:blip r:embed="rId5"/>
          <a:stretch>
            <a:fillRect/>
          </a:stretch>
        </p:blipFill>
        <p:spPr>
          <a:xfrm>
            <a:off x="9357345" y="1453414"/>
            <a:ext cx="2550879" cy="186574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627" y="3168596"/>
            <a:ext cx="2350919" cy="132239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752" y="4732911"/>
            <a:ext cx="2362794" cy="1329071"/>
          </a:xfrm>
          <a:prstGeom prst="rect">
            <a:avLst/>
          </a:prstGeom>
        </p:spPr>
      </p:pic>
      <p:pic>
        <p:nvPicPr>
          <p:cNvPr id="12" name="Picture 11"/>
          <p:cNvPicPr>
            <a:picLocks noChangeAspect="1"/>
          </p:cNvPicPr>
          <p:nvPr/>
        </p:nvPicPr>
        <p:blipFill>
          <a:blip r:embed="rId8"/>
          <a:stretch>
            <a:fillRect/>
          </a:stretch>
        </p:blipFill>
        <p:spPr>
          <a:xfrm>
            <a:off x="9357345" y="3558167"/>
            <a:ext cx="2550879" cy="2085608"/>
          </a:xfrm>
          <a:prstGeom prst="rect">
            <a:avLst/>
          </a:prstGeom>
        </p:spPr>
      </p:pic>
    </p:spTree>
    <p:extLst>
      <p:ext uri="{BB962C8B-B14F-4D97-AF65-F5344CB8AC3E}">
        <p14:creationId xmlns:p14="http://schemas.microsoft.com/office/powerpoint/2010/main" val="25854541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pic>
        <p:nvPicPr>
          <p:cNvPr id="19460" name="Picture 4" descr="Презентация Power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829" y="1439387"/>
            <a:ext cx="6438696" cy="484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042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TextBox 5"/>
          <p:cNvSpPr txBox="1"/>
          <p:nvPr/>
        </p:nvSpPr>
        <p:spPr>
          <a:xfrm>
            <a:off x="682833" y="1704110"/>
            <a:ext cx="7202384" cy="3170099"/>
          </a:xfrm>
          <a:prstGeom prst="rect">
            <a:avLst/>
          </a:prstGeom>
          <a:noFill/>
        </p:spPr>
        <p:txBody>
          <a:bodyPr wrap="square" rtlCol="0">
            <a:spAutoFit/>
          </a:bodyPr>
          <a:lstStyle/>
          <a:p>
            <a:r>
              <a:rPr lang="en-US" sz="2000" b="1" dirty="0" err="1" smtClean="0"/>
              <a:t>Laboratoare</a:t>
            </a:r>
            <a:endParaRPr lang="en-US" sz="2000" b="1" dirty="0" smtClean="0"/>
          </a:p>
          <a:p>
            <a:endParaRPr lang="en-US" sz="2000" b="1" dirty="0"/>
          </a:p>
          <a:p>
            <a:r>
              <a:rPr lang="en-US" sz="2000" b="1" dirty="0" smtClean="0"/>
              <a:t>10-Nanostructuri </a:t>
            </a:r>
            <a:r>
              <a:rPr lang="en-US" sz="2000" b="1" dirty="0" err="1" smtClean="0"/>
              <a:t>func</a:t>
            </a:r>
            <a:r>
              <a:rPr lang="ro-RO" sz="2000" b="1" dirty="0" smtClean="0"/>
              <a:t>ț</a:t>
            </a:r>
            <a:r>
              <a:rPr lang="en-US" sz="2000" b="1" dirty="0" err="1" smtClean="0"/>
              <a:t>ionale</a:t>
            </a:r>
            <a:endParaRPr lang="en-US" sz="2000" b="1" dirty="0" smtClean="0"/>
          </a:p>
          <a:p>
            <a:r>
              <a:rPr lang="en-US" sz="2000" b="1" dirty="0" smtClean="0"/>
              <a:t>20-Heterostructuri </a:t>
            </a:r>
            <a:r>
              <a:rPr lang="en-US" sz="2000" b="1" dirty="0" err="1" smtClean="0"/>
              <a:t>complexe</a:t>
            </a:r>
            <a:r>
              <a:rPr lang="en-US" sz="2000" b="1" dirty="0" smtClean="0"/>
              <a:t> </a:t>
            </a:r>
            <a:r>
              <a:rPr lang="ro-RO" sz="2000" b="1" dirty="0" err="1"/>
              <a:t>ș</a:t>
            </a:r>
            <a:r>
              <a:rPr lang="en-US" sz="2000" b="1" dirty="0" err="1" smtClean="0"/>
              <a:t>i</a:t>
            </a:r>
            <a:r>
              <a:rPr lang="en-US" sz="2000" b="1" dirty="0" smtClean="0"/>
              <a:t> </a:t>
            </a:r>
            <a:r>
              <a:rPr lang="en-US" sz="2000" b="1" dirty="0" smtClean="0"/>
              <a:t>material</a:t>
            </a:r>
            <a:r>
              <a:rPr lang="ro-RO" sz="2000" b="1" smtClean="0"/>
              <a:t>e</a:t>
            </a:r>
            <a:r>
              <a:rPr lang="en-US" sz="2000" b="1" smtClean="0"/>
              <a:t> </a:t>
            </a:r>
            <a:r>
              <a:rPr lang="en-US" sz="2000" b="1" dirty="0" err="1" smtClean="0"/>
              <a:t>func</a:t>
            </a:r>
            <a:r>
              <a:rPr lang="ro-RO" sz="2000" b="1" dirty="0" smtClean="0"/>
              <a:t>ț</a:t>
            </a:r>
            <a:r>
              <a:rPr lang="en-US" sz="2000" b="1" dirty="0" err="1" smtClean="0"/>
              <a:t>ionale</a:t>
            </a:r>
            <a:endParaRPr lang="en-US" sz="2000" b="1" dirty="0" smtClean="0"/>
          </a:p>
          <a:p>
            <a:r>
              <a:rPr lang="en-US" sz="2000" b="1" dirty="0" smtClean="0"/>
              <a:t>30-Magnetism </a:t>
            </a:r>
            <a:r>
              <a:rPr lang="ro-RO" sz="2000" b="1" dirty="0" err="1"/>
              <a:t>ș</a:t>
            </a:r>
            <a:r>
              <a:rPr lang="en-US" sz="2000" b="1" dirty="0" err="1" smtClean="0"/>
              <a:t>i</a:t>
            </a:r>
            <a:r>
              <a:rPr lang="en-US" sz="2000" b="1" dirty="0" smtClean="0"/>
              <a:t> </a:t>
            </a:r>
            <a:r>
              <a:rPr lang="en-US" sz="2000" b="1" dirty="0" err="1" smtClean="0"/>
              <a:t>supraconductivitate</a:t>
            </a:r>
            <a:endParaRPr lang="en-US" sz="2000" b="1" dirty="0" smtClean="0"/>
          </a:p>
          <a:p>
            <a:r>
              <a:rPr lang="en-US" sz="2000" b="1" dirty="0" smtClean="0"/>
              <a:t>40-</a:t>
            </a:r>
            <a:r>
              <a:rPr lang="ro-RO" sz="2000" b="1" dirty="0" smtClean="0"/>
              <a:t>Ș</a:t>
            </a:r>
            <a:r>
              <a:rPr lang="en-US" sz="2000" b="1" dirty="0" err="1" smtClean="0"/>
              <a:t>tiin</a:t>
            </a:r>
            <a:r>
              <a:rPr lang="ro-RO" sz="2000" b="1" dirty="0" smtClean="0"/>
              <a:t>ț</a:t>
            </a:r>
            <a:r>
              <a:rPr lang="en-US" sz="2000" b="1" dirty="0" smtClean="0"/>
              <a:t>a </a:t>
            </a:r>
            <a:r>
              <a:rPr lang="en-US" sz="2000" b="1" dirty="0" err="1" smtClean="0"/>
              <a:t>suprafe</a:t>
            </a:r>
            <a:r>
              <a:rPr lang="ro-RO" sz="2000" b="1" dirty="0" smtClean="0"/>
              <a:t>ț</a:t>
            </a:r>
            <a:r>
              <a:rPr lang="en-US" sz="2000" b="1" dirty="0" err="1" smtClean="0"/>
              <a:t>elor</a:t>
            </a:r>
            <a:r>
              <a:rPr lang="en-US" sz="2000" b="1" dirty="0" smtClean="0"/>
              <a:t> </a:t>
            </a:r>
            <a:r>
              <a:rPr lang="ro-RO" sz="2000" b="1" dirty="0" err="1"/>
              <a:t>ș</a:t>
            </a:r>
            <a:r>
              <a:rPr lang="en-US" sz="2000" b="1" dirty="0" err="1" smtClean="0"/>
              <a:t>i</a:t>
            </a:r>
            <a:r>
              <a:rPr lang="en-US" sz="2000" b="1" dirty="0" smtClean="0"/>
              <a:t> </a:t>
            </a:r>
            <a:r>
              <a:rPr lang="en-US" sz="2000" b="1" dirty="0" err="1" smtClean="0"/>
              <a:t>interfe</a:t>
            </a:r>
            <a:r>
              <a:rPr lang="ro-RO" sz="2000" b="1" dirty="0" smtClean="0"/>
              <a:t>ț</a:t>
            </a:r>
            <a:r>
              <a:rPr lang="en-US" sz="2000" b="1" dirty="0" err="1" smtClean="0"/>
              <a:t>elor</a:t>
            </a:r>
            <a:endParaRPr lang="en-US" sz="2000" b="1" dirty="0" smtClean="0"/>
          </a:p>
          <a:p>
            <a:r>
              <a:rPr lang="en-US" sz="2000" b="1" dirty="0" smtClean="0"/>
              <a:t>50-Fizica </a:t>
            </a:r>
            <a:r>
              <a:rPr lang="en-US" sz="2000" b="1" dirty="0" err="1" smtClean="0"/>
              <a:t>teoretic</a:t>
            </a:r>
            <a:r>
              <a:rPr lang="ro-RO" sz="2000" b="1" dirty="0" smtClean="0"/>
              <a:t>ă</a:t>
            </a:r>
            <a:r>
              <a:rPr lang="en-US" sz="2000" b="1" dirty="0" smtClean="0"/>
              <a:t> </a:t>
            </a:r>
            <a:r>
              <a:rPr lang="ro-RO" sz="2000" b="1" dirty="0" err="1"/>
              <a:t>ș</a:t>
            </a:r>
            <a:r>
              <a:rPr lang="en-US" sz="2000" b="1" dirty="0" err="1" smtClean="0"/>
              <a:t>i</a:t>
            </a:r>
            <a:r>
              <a:rPr lang="en-US" sz="2000" b="1" dirty="0" smtClean="0"/>
              <a:t> </a:t>
            </a:r>
            <a:r>
              <a:rPr lang="en-US" sz="2000" b="1" dirty="0" err="1" smtClean="0"/>
              <a:t>modelare</a:t>
            </a:r>
            <a:r>
              <a:rPr lang="en-US" sz="2000" b="1" dirty="0" smtClean="0"/>
              <a:t> </a:t>
            </a:r>
            <a:r>
              <a:rPr lang="en-US" sz="2000" b="1" dirty="0" err="1" smtClean="0"/>
              <a:t>asistat</a:t>
            </a:r>
            <a:r>
              <a:rPr lang="ro-RO" sz="2000" b="1" dirty="0" smtClean="0"/>
              <a:t>ă</a:t>
            </a:r>
            <a:r>
              <a:rPr lang="en-US" sz="2000" b="1" dirty="0" smtClean="0"/>
              <a:t> de calculator</a:t>
            </a:r>
          </a:p>
          <a:p>
            <a:r>
              <a:rPr lang="en-US" sz="2000" b="1" dirty="0" smtClean="0"/>
              <a:t>60-Procese </a:t>
            </a:r>
            <a:r>
              <a:rPr lang="en-US" sz="2000" b="1" dirty="0" err="1" smtClean="0"/>
              <a:t>optice</a:t>
            </a:r>
            <a:r>
              <a:rPr lang="en-US" sz="2000" b="1" dirty="0" smtClean="0"/>
              <a:t> </a:t>
            </a:r>
            <a:r>
              <a:rPr lang="ro-RO" sz="2000" b="1" dirty="0" smtClean="0"/>
              <a:t>î</a:t>
            </a:r>
            <a:r>
              <a:rPr lang="en-US" sz="2000" b="1" dirty="0" smtClean="0"/>
              <a:t>n material</a:t>
            </a:r>
            <a:r>
              <a:rPr lang="ro-RO" sz="2000" b="1" dirty="0" smtClean="0"/>
              <a:t>e</a:t>
            </a:r>
            <a:r>
              <a:rPr lang="en-US" sz="2000" b="1" dirty="0" smtClean="0"/>
              <a:t> </a:t>
            </a:r>
            <a:r>
              <a:rPr lang="en-US" sz="2000" b="1" dirty="0" err="1" smtClean="0"/>
              <a:t>nanostructurate</a:t>
            </a:r>
            <a:endParaRPr lang="en-US" sz="2000" b="1" dirty="0" smtClean="0"/>
          </a:p>
          <a:p>
            <a:r>
              <a:rPr lang="en-US" sz="2000" b="1" dirty="0" smtClean="0"/>
              <a:t>70-Structura atomic</a:t>
            </a:r>
            <a:r>
              <a:rPr lang="ro-RO" sz="2000" b="1" dirty="0" smtClean="0"/>
              <a:t>ă</a:t>
            </a:r>
            <a:r>
              <a:rPr lang="en-US" sz="2000" b="1" dirty="0" smtClean="0"/>
              <a:t> </a:t>
            </a:r>
            <a:r>
              <a:rPr lang="ro-RO" sz="2000" b="1" dirty="0" err="1"/>
              <a:t>ș</a:t>
            </a:r>
            <a:r>
              <a:rPr lang="en-US" sz="2000" b="1" dirty="0" err="1" smtClean="0"/>
              <a:t>i</a:t>
            </a:r>
            <a:r>
              <a:rPr lang="en-US" sz="2000" b="1" dirty="0" smtClean="0"/>
              <a:t> </a:t>
            </a:r>
            <a:r>
              <a:rPr lang="en-US" sz="2000" b="1" dirty="0" err="1" smtClean="0"/>
              <a:t>defecte</a:t>
            </a:r>
            <a:r>
              <a:rPr lang="en-US" sz="2000" b="1" dirty="0" smtClean="0"/>
              <a:t> </a:t>
            </a:r>
            <a:r>
              <a:rPr lang="ro-RO" sz="2000" b="1" dirty="0" smtClean="0"/>
              <a:t>î</a:t>
            </a:r>
            <a:r>
              <a:rPr lang="en-US" sz="2000" b="1" dirty="0" smtClean="0"/>
              <a:t>n material</a:t>
            </a:r>
            <a:r>
              <a:rPr lang="ro-RO" sz="2000" b="1" dirty="0" smtClean="0"/>
              <a:t>e</a:t>
            </a:r>
            <a:r>
              <a:rPr lang="en-US" sz="2000" b="1" dirty="0" smtClean="0"/>
              <a:t> </a:t>
            </a:r>
            <a:r>
              <a:rPr lang="en-US" sz="2000" b="1" dirty="0" err="1" smtClean="0"/>
              <a:t>avansate</a:t>
            </a:r>
            <a:endParaRPr lang="en-US" sz="2000" b="1" dirty="0" smtClean="0"/>
          </a:p>
          <a:p>
            <a:r>
              <a:rPr lang="en-US" sz="2000" b="1" dirty="0" smtClean="0"/>
              <a:t>80-Materiale </a:t>
            </a:r>
            <a:r>
              <a:rPr lang="en-US" sz="2000" b="1" dirty="0" err="1" smtClean="0"/>
              <a:t>catalitice</a:t>
            </a:r>
            <a:r>
              <a:rPr lang="en-US" sz="2000" b="1" dirty="0" smtClean="0"/>
              <a:t> </a:t>
            </a:r>
            <a:r>
              <a:rPr lang="ro-RO" sz="2000" b="1" dirty="0" err="1"/>
              <a:t>ș</a:t>
            </a:r>
            <a:r>
              <a:rPr lang="en-US" sz="2000" b="1" dirty="0" err="1" smtClean="0"/>
              <a:t>i</a:t>
            </a:r>
            <a:r>
              <a:rPr lang="en-US" sz="2000" b="1" dirty="0" smtClean="0"/>
              <a:t> </a:t>
            </a:r>
            <a:r>
              <a:rPr lang="en-US" sz="2000" b="1" dirty="0" err="1" smtClean="0"/>
              <a:t>cataliz</a:t>
            </a:r>
            <a:r>
              <a:rPr lang="ro-RO" sz="2000" b="1" dirty="0" smtClean="0"/>
              <a:t>ă</a:t>
            </a:r>
            <a:endParaRPr lang="en-US" sz="2000" b="1" dirty="0"/>
          </a:p>
        </p:txBody>
      </p:sp>
      <p:grpSp>
        <p:nvGrpSpPr>
          <p:cNvPr id="7" name="Group 6"/>
          <p:cNvGrpSpPr/>
          <p:nvPr/>
        </p:nvGrpSpPr>
        <p:grpSpPr>
          <a:xfrm>
            <a:off x="7444376" y="1353189"/>
            <a:ext cx="2495271" cy="4873131"/>
            <a:chOff x="396371" y="1852551"/>
            <a:chExt cx="2495271" cy="4873131"/>
          </a:xfrm>
        </p:grpSpPr>
        <p:pic>
          <p:nvPicPr>
            <p:cNvPr id="8" name="Picture 7" descr="C:\Users\Lucian Pintilie\ownCloud\2015\laborator\Poze ITTRSS-01\Poze ITTRSS-01\ittrss-0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172" y="1852551"/>
              <a:ext cx="2069214" cy="1579418"/>
            </a:xfrm>
            <a:prstGeom prst="rect">
              <a:avLst/>
            </a:prstGeom>
            <a:noFill/>
            <a:ln>
              <a:noFill/>
            </a:ln>
          </p:spPr>
        </p:pic>
        <p:sp>
          <p:nvSpPr>
            <p:cNvPr id="9" name="TextBox 8"/>
            <p:cNvSpPr txBox="1"/>
            <p:nvPr/>
          </p:nvSpPr>
          <p:spPr>
            <a:xfrm>
              <a:off x="396371" y="3431969"/>
              <a:ext cx="2149433" cy="307777"/>
            </a:xfrm>
            <a:prstGeom prst="rect">
              <a:avLst/>
            </a:prstGeom>
            <a:noFill/>
          </p:spPr>
          <p:txBody>
            <a:bodyPr wrap="square" rtlCol="0">
              <a:spAutoFit/>
            </a:bodyPr>
            <a:lstStyle/>
            <a:p>
              <a:pPr algn="ctr"/>
              <a:r>
                <a:rPr lang="en-US" sz="1400" dirty="0" smtClean="0"/>
                <a:t>Rapid thermal annealing</a:t>
              </a:r>
              <a:endParaRPr lang="en-US" sz="1400" dirty="0"/>
            </a:p>
          </p:txBody>
        </p:sp>
        <p:pic>
          <p:nvPicPr>
            <p:cNvPr id="10" name="Picture 9"/>
            <p:cNvPicPr>
              <a:picLocks noChangeAspect="1"/>
            </p:cNvPicPr>
            <p:nvPr/>
          </p:nvPicPr>
          <p:blipFill>
            <a:blip r:embed="rId4"/>
            <a:stretch>
              <a:fillRect/>
            </a:stretch>
          </p:blipFill>
          <p:spPr>
            <a:xfrm>
              <a:off x="496469" y="3804727"/>
              <a:ext cx="2211106" cy="2436121"/>
            </a:xfrm>
            <a:prstGeom prst="rect">
              <a:avLst/>
            </a:prstGeom>
          </p:spPr>
        </p:pic>
        <p:sp>
          <p:nvSpPr>
            <p:cNvPr id="11" name="TextBox 10"/>
            <p:cNvSpPr txBox="1"/>
            <p:nvPr/>
          </p:nvSpPr>
          <p:spPr>
            <a:xfrm>
              <a:off x="396371" y="6356350"/>
              <a:ext cx="2495271" cy="369332"/>
            </a:xfrm>
            <a:prstGeom prst="rect">
              <a:avLst/>
            </a:prstGeom>
            <a:noFill/>
          </p:spPr>
          <p:txBody>
            <a:bodyPr wrap="square" rtlCol="0">
              <a:spAutoFit/>
            </a:bodyPr>
            <a:lstStyle/>
            <a:p>
              <a:pPr algn="ctr"/>
              <a:r>
                <a:rPr lang="en-US" dirty="0" smtClean="0"/>
                <a:t>Mini solar panel</a:t>
              </a:r>
              <a:endParaRPr lang="en-US" dirty="0"/>
            </a:p>
          </p:txBody>
        </p:sp>
      </p:grpSp>
      <p:grpSp>
        <p:nvGrpSpPr>
          <p:cNvPr id="12" name="Group 11"/>
          <p:cNvGrpSpPr/>
          <p:nvPr/>
        </p:nvGrpSpPr>
        <p:grpSpPr>
          <a:xfrm>
            <a:off x="682833" y="4954692"/>
            <a:ext cx="2636322" cy="1573587"/>
            <a:chOff x="3313216" y="1852551"/>
            <a:chExt cx="2636322" cy="1573587"/>
          </a:xfrm>
        </p:grpSpPr>
        <p:pic>
          <p:nvPicPr>
            <p:cNvPr id="13" name="Picture 12" descr="D:\MEDIA\Transcodes\Clip0144T0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5065" y="1852551"/>
              <a:ext cx="2544473" cy="1193533"/>
            </a:xfrm>
            <a:prstGeom prst="rect">
              <a:avLst/>
            </a:prstGeom>
            <a:noFill/>
            <a:ln>
              <a:noFill/>
            </a:ln>
          </p:spPr>
        </p:pic>
        <p:sp>
          <p:nvSpPr>
            <p:cNvPr id="14" name="TextBox 13"/>
            <p:cNvSpPr txBox="1"/>
            <p:nvPr/>
          </p:nvSpPr>
          <p:spPr>
            <a:xfrm>
              <a:off x="3313216" y="3118361"/>
              <a:ext cx="2553195" cy="307777"/>
            </a:xfrm>
            <a:prstGeom prst="rect">
              <a:avLst/>
            </a:prstGeom>
            <a:noFill/>
          </p:spPr>
          <p:txBody>
            <a:bodyPr wrap="square" rtlCol="0">
              <a:spAutoFit/>
            </a:bodyPr>
            <a:lstStyle/>
            <a:p>
              <a:pPr algn="ctr"/>
              <a:r>
                <a:rPr lang="en-US" sz="1400" dirty="0" err="1" smtClean="0"/>
                <a:t>Electrospun</a:t>
              </a:r>
              <a:r>
                <a:rPr lang="en-US" sz="1400" dirty="0" smtClean="0"/>
                <a:t> equipment</a:t>
              </a:r>
              <a:endParaRPr lang="en-US" sz="1400" dirty="0"/>
            </a:p>
          </p:txBody>
        </p:sp>
      </p:grpSp>
      <p:grpSp>
        <p:nvGrpSpPr>
          <p:cNvPr id="15" name="Group 14"/>
          <p:cNvGrpSpPr/>
          <p:nvPr/>
        </p:nvGrpSpPr>
        <p:grpSpPr>
          <a:xfrm>
            <a:off x="4487377" y="4585360"/>
            <a:ext cx="2173271" cy="1789030"/>
            <a:chOff x="9109664" y="1852551"/>
            <a:chExt cx="2173271" cy="1789030"/>
          </a:xfrm>
        </p:grpSpPr>
        <p:pic>
          <p:nvPicPr>
            <p:cNvPr id="16" name="Picture 1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09664" y="1852551"/>
              <a:ext cx="2171505" cy="1220446"/>
            </a:xfrm>
            <a:prstGeom prst="rect">
              <a:avLst/>
            </a:prstGeom>
            <a:noFill/>
            <a:ln>
              <a:noFill/>
            </a:ln>
          </p:spPr>
        </p:pic>
        <p:sp>
          <p:nvSpPr>
            <p:cNvPr id="17" name="TextBox 16"/>
            <p:cNvSpPr txBox="1"/>
            <p:nvPr/>
          </p:nvSpPr>
          <p:spPr>
            <a:xfrm>
              <a:off x="9109664" y="3118361"/>
              <a:ext cx="2173271" cy="523220"/>
            </a:xfrm>
            <a:prstGeom prst="rect">
              <a:avLst/>
            </a:prstGeom>
            <a:noFill/>
          </p:spPr>
          <p:txBody>
            <a:bodyPr wrap="square" rtlCol="0">
              <a:spAutoFit/>
            </a:bodyPr>
            <a:lstStyle/>
            <a:p>
              <a:pPr algn="ctr"/>
              <a:r>
                <a:rPr lang="en-US" sz="1400" dirty="0" smtClean="0"/>
                <a:t>Evaporation cells with direct resistive heating</a:t>
              </a:r>
              <a:endParaRPr lang="en-US" sz="1400" dirty="0"/>
            </a:p>
          </p:txBody>
        </p:sp>
      </p:grpSp>
      <p:grpSp>
        <p:nvGrpSpPr>
          <p:cNvPr id="18" name="Group 17"/>
          <p:cNvGrpSpPr/>
          <p:nvPr/>
        </p:nvGrpSpPr>
        <p:grpSpPr>
          <a:xfrm>
            <a:off x="10124846" y="2228783"/>
            <a:ext cx="1335568" cy="2886637"/>
            <a:chOff x="3094653" y="3820076"/>
            <a:chExt cx="1335568" cy="2886637"/>
          </a:xfrm>
        </p:grpSpPr>
        <p:pic>
          <p:nvPicPr>
            <p:cNvPr id="19" name="Picture 18"/>
            <p:cNvPicPr>
              <a:picLocks noChangeAspect="1"/>
            </p:cNvPicPr>
            <p:nvPr/>
          </p:nvPicPr>
          <p:blipFill>
            <a:blip r:embed="rId7"/>
            <a:stretch>
              <a:fillRect/>
            </a:stretch>
          </p:blipFill>
          <p:spPr>
            <a:xfrm>
              <a:off x="3159242" y="3820076"/>
              <a:ext cx="1206390" cy="2420772"/>
            </a:xfrm>
            <a:prstGeom prst="rect">
              <a:avLst/>
            </a:prstGeom>
          </p:spPr>
        </p:pic>
        <p:sp>
          <p:nvSpPr>
            <p:cNvPr id="20" name="TextBox 19"/>
            <p:cNvSpPr txBox="1"/>
            <p:nvPr/>
          </p:nvSpPr>
          <p:spPr>
            <a:xfrm>
              <a:off x="3094653" y="6337381"/>
              <a:ext cx="1335568" cy="369332"/>
            </a:xfrm>
            <a:prstGeom prst="rect">
              <a:avLst/>
            </a:prstGeom>
            <a:noFill/>
          </p:spPr>
          <p:txBody>
            <a:bodyPr wrap="square" rtlCol="0">
              <a:spAutoFit/>
            </a:bodyPr>
            <a:lstStyle/>
            <a:p>
              <a:pPr algn="ctr"/>
              <a:r>
                <a:rPr lang="en-US" dirty="0" smtClean="0"/>
                <a:t>Coin battery</a:t>
              </a:r>
              <a:endParaRPr lang="en-US" dirty="0"/>
            </a:p>
          </p:txBody>
        </p:sp>
      </p:grpSp>
    </p:spTree>
    <p:extLst>
      <p:ext uri="{BB962C8B-B14F-4D97-AF65-F5344CB8AC3E}">
        <p14:creationId xmlns:p14="http://schemas.microsoft.com/office/powerpoint/2010/main" val="1792092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TextBox 5"/>
          <p:cNvSpPr txBox="1"/>
          <p:nvPr/>
        </p:nvSpPr>
        <p:spPr>
          <a:xfrm>
            <a:off x="3461657" y="1425039"/>
            <a:ext cx="5676405" cy="369332"/>
          </a:xfrm>
          <a:prstGeom prst="rect">
            <a:avLst/>
          </a:prstGeom>
          <a:noFill/>
        </p:spPr>
        <p:txBody>
          <a:bodyPr wrap="square" rtlCol="0">
            <a:spAutoFit/>
          </a:bodyPr>
          <a:lstStyle/>
          <a:p>
            <a:pPr algn="ctr"/>
            <a:r>
              <a:rPr lang="en-US" b="1" dirty="0" smtClean="0"/>
              <a:t>Main international collaborations</a:t>
            </a:r>
            <a:endParaRPr lang="en-US" b="1" dirty="0"/>
          </a:p>
        </p:txBody>
      </p:sp>
      <p:pic>
        <p:nvPicPr>
          <p:cNvPr id="7" name="Picture 6"/>
          <p:cNvPicPr>
            <a:picLocks noChangeAspect="1"/>
          </p:cNvPicPr>
          <p:nvPr/>
        </p:nvPicPr>
        <p:blipFill>
          <a:blip r:embed="rId3"/>
          <a:stretch>
            <a:fillRect/>
          </a:stretch>
        </p:blipFill>
        <p:spPr>
          <a:xfrm>
            <a:off x="1801479" y="1823470"/>
            <a:ext cx="4689491" cy="1497793"/>
          </a:xfrm>
          <a:prstGeom prst="rect">
            <a:avLst/>
          </a:prstGeom>
        </p:spPr>
      </p:pic>
      <p:pic>
        <p:nvPicPr>
          <p:cNvPr id="8" name="Picture 7"/>
          <p:cNvPicPr>
            <a:picLocks noChangeAspect="1"/>
          </p:cNvPicPr>
          <p:nvPr/>
        </p:nvPicPr>
        <p:blipFill>
          <a:blip r:embed="rId4"/>
          <a:stretch>
            <a:fillRect/>
          </a:stretch>
        </p:blipFill>
        <p:spPr>
          <a:xfrm>
            <a:off x="6744591" y="1829488"/>
            <a:ext cx="3503814" cy="1485756"/>
          </a:xfrm>
          <a:prstGeom prst="rect">
            <a:avLst/>
          </a:prstGeom>
        </p:spPr>
      </p:pic>
      <p:pic>
        <p:nvPicPr>
          <p:cNvPr id="9" name="Picture 8"/>
          <p:cNvPicPr>
            <a:picLocks noChangeAspect="1"/>
          </p:cNvPicPr>
          <p:nvPr/>
        </p:nvPicPr>
        <p:blipFill>
          <a:blip r:embed="rId5"/>
          <a:stretch>
            <a:fillRect/>
          </a:stretch>
        </p:blipFill>
        <p:spPr>
          <a:xfrm>
            <a:off x="367118" y="3441224"/>
            <a:ext cx="3730858" cy="2137130"/>
          </a:xfrm>
          <a:prstGeom prst="rect">
            <a:avLst/>
          </a:prstGeom>
        </p:spPr>
      </p:pic>
      <p:pic>
        <p:nvPicPr>
          <p:cNvPr id="1028" name="Picture 4" descr="Ceric - home - Cer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0" y="3696591"/>
            <a:ext cx="2857500" cy="18669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logo for RD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0070" y="3696590"/>
            <a:ext cx="3188092" cy="186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94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20" name="TextBox 19"/>
          <p:cNvSpPr txBox="1"/>
          <p:nvPr/>
        </p:nvSpPr>
        <p:spPr>
          <a:xfrm>
            <a:off x="4150428" y="1223159"/>
            <a:ext cx="3722914" cy="400110"/>
          </a:xfrm>
          <a:prstGeom prst="rect">
            <a:avLst/>
          </a:prstGeom>
          <a:noFill/>
        </p:spPr>
        <p:txBody>
          <a:bodyPr wrap="square" rtlCol="0">
            <a:spAutoFit/>
          </a:bodyPr>
          <a:lstStyle/>
          <a:p>
            <a:r>
              <a:rPr lang="en-US" sz="2000" b="1" dirty="0" smtClean="0"/>
              <a:t>PROGRAMUL NUCLEU 2023-2026</a:t>
            </a:r>
            <a:endParaRPr lang="en-US" sz="2000" b="1" dirty="0"/>
          </a:p>
        </p:txBody>
      </p:sp>
      <p:sp>
        <p:nvSpPr>
          <p:cNvPr id="21" name="TextBox 20"/>
          <p:cNvSpPr txBox="1"/>
          <p:nvPr/>
        </p:nvSpPr>
        <p:spPr>
          <a:xfrm>
            <a:off x="380011" y="1623269"/>
            <a:ext cx="11542815" cy="4583242"/>
          </a:xfrm>
          <a:prstGeom prst="rect">
            <a:avLst/>
          </a:prstGeom>
          <a:noFill/>
        </p:spPr>
        <p:txBody>
          <a:bodyPr wrap="square" rtlCol="0">
            <a:spAutoFit/>
          </a:bodyPr>
          <a:lstStyle/>
          <a:p>
            <a:pPr>
              <a:lnSpc>
                <a:spcPct val="150000"/>
              </a:lnSpc>
            </a:pPr>
            <a:r>
              <a:rPr lang="en-US" sz="1400" u="sng" dirty="0" err="1" smtClean="0"/>
              <a:t>Obiective</a:t>
            </a:r>
            <a:r>
              <a:rPr lang="en-US" sz="1400" u="sng" dirty="0" smtClean="0"/>
              <a:t> </a:t>
            </a:r>
            <a:r>
              <a:rPr lang="en-US" sz="1400" u="sng" dirty="0" err="1" smtClean="0"/>
              <a:t>strategice</a:t>
            </a:r>
            <a:r>
              <a:rPr lang="en-US" sz="1400" u="sng" dirty="0" smtClean="0"/>
              <a:t> 2022-2027 (conform plan de </a:t>
            </a:r>
            <a:r>
              <a:rPr lang="en-US" sz="1400" u="sng" dirty="0" err="1" smtClean="0"/>
              <a:t>dezvoltare</a:t>
            </a:r>
            <a:r>
              <a:rPr lang="en-US" sz="1400" u="sng" dirty="0" smtClean="0"/>
              <a:t>):</a:t>
            </a:r>
            <a:endParaRPr lang="en-US" sz="1400" dirty="0"/>
          </a:p>
          <a:p>
            <a:pPr>
              <a:lnSpc>
                <a:spcPct val="150000"/>
              </a:lnSpc>
            </a:pPr>
            <a:r>
              <a:rPr lang="it-IT" sz="1400" b="1" dirty="0"/>
              <a:t>OS1.</a:t>
            </a:r>
            <a:r>
              <a:rPr lang="it-IT" sz="1400" dirty="0"/>
              <a:t> Consolidarea pozi</a:t>
            </a:r>
            <a:r>
              <a:rPr lang="ro-RO" sz="1400" dirty="0"/>
              <a:t>ț</a:t>
            </a:r>
            <a:r>
              <a:rPr lang="it-IT" sz="1400" dirty="0"/>
              <a:t>iei INCDFM ca centru de cercetare de elită la nivelul Regiunii de Sud-Est a </a:t>
            </a:r>
            <a:r>
              <a:rPr lang="it-IT" sz="1400" dirty="0" smtClean="0"/>
              <a:t>Europei</a:t>
            </a:r>
            <a:r>
              <a:rPr lang="en-US" sz="1400" dirty="0" smtClean="0"/>
              <a:t>.</a:t>
            </a:r>
            <a:endParaRPr lang="en-US" sz="1400" dirty="0"/>
          </a:p>
          <a:p>
            <a:pPr>
              <a:lnSpc>
                <a:spcPct val="150000"/>
              </a:lnSpc>
            </a:pPr>
            <a:r>
              <a:rPr lang="it-IT" sz="1400" b="1" dirty="0"/>
              <a:t>OS2</a:t>
            </a:r>
            <a:r>
              <a:rPr lang="it-IT" sz="1400" dirty="0"/>
              <a:t>. Întărirea participării INCDFM la programe și proiecte finanțate din fonduri internaționale, precum și la mari infrastructuri de </a:t>
            </a:r>
            <a:r>
              <a:rPr lang="it-IT" sz="1400" dirty="0" smtClean="0"/>
              <a:t>cercetare</a:t>
            </a:r>
            <a:r>
              <a:rPr lang="en-US" sz="1400" dirty="0" smtClean="0"/>
              <a:t>.</a:t>
            </a:r>
            <a:endParaRPr lang="en-US" sz="1400" dirty="0"/>
          </a:p>
          <a:p>
            <a:pPr>
              <a:lnSpc>
                <a:spcPct val="150000"/>
              </a:lnSpc>
            </a:pPr>
            <a:r>
              <a:rPr lang="it-IT" sz="1400" b="1" dirty="0"/>
              <a:t>OS3</a:t>
            </a:r>
            <a:r>
              <a:rPr lang="it-IT" sz="1400" dirty="0"/>
              <a:t>. Transformarea RiTECC într-un centru important pentru inovare și transfer tehnologic la nivel </a:t>
            </a:r>
            <a:r>
              <a:rPr lang="it-IT" sz="1400" dirty="0" smtClean="0"/>
              <a:t>național</a:t>
            </a:r>
            <a:r>
              <a:rPr lang="en-US" sz="1400" dirty="0" smtClean="0"/>
              <a:t>.</a:t>
            </a:r>
            <a:endParaRPr lang="en-US" sz="1400" dirty="0"/>
          </a:p>
          <a:p>
            <a:pPr>
              <a:lnSpc>
                <a:spcPct val="150000"/>
              </a:lnSpc>
            </a:pPr>
            <a:r>
              <a:rPr lang="it-IT" sz="1400" b="1" dirty="0"/>
              <a:t>OS4.</a:t>
            </a:r>
            <a:r>
              <a:rPr lang="it-IT" sz="1400" dirty="0"/>
              <a:t> Extinderea colaborării cu structuri ale MAI și MAN, dar și cu alte structuri de securitate, pe problematici legate de cercetarea în domeniul </a:t>
            </a:r>
            <a:r>
              <a:rPr lang="it-IT" sz="1400" dirty="0" smtClean="0"/>
              <a:t>securității</a:t>
            </a:r>
            <a:r>
              <a:rPr lang="en-US" sz="1400" dirty="0" smtClean="0"/>
              <a:t>.</a:t>
            </a:r>
            <a:endParaRPr lang="en-US" sz="1400" dirty="0"/>
          </a:p>
          <a:p>
            <a:pPr>
              <a:lnSpc>
                <a:spcPct val="150000"/>
              </a:lnSpc>
            </a:pPr>
            <a:r>
              <a:rPr lang="it-IT" sz="1400" b="1" dirty="0"/>
              <a:t>OS5</a:t>
            </a:r>
            <a:r>
              <a:rPr lang="it-IT" sz="1400" dirty="0"/>
              <a:t>. Transformarea INCDFM și CIFRA (sub-componentă a INCDFM) într-un centru de elită pentru pregătirea și formarea profesională a tinerilor cercetători din țară și străinătate.</a:t>
            </a:r>
            <a:endParaRPr lang="en-US" sz="1400" dirty="0"/>
          </a:p>
          <a:p>
            <a:pPr>
              <a:lnSpc>
                <a:spcPct val="150000"/>
              </a:lnSpc>
            </a:pPr>
            <a:r>
              <a:rPr lang="it-IT" sz="1400" b="1" dirty="0"/>
              <a:t>OS6</a:t>
            </a:r>
            <a:r>
              <a:rPr lang="it-IT" sz="1400" dirty="0"/>
              <a:t>. Întărirea legăturilor INCDFM cu mediul economic </a:t>
            </a:r>
            <a:r>
              <a:rPr lang="it-IT" sz="1400" dirty="0" smtClean="0"/>
              <a:t>privat</a:t>
            </a:r>
            <a:r>
              <a:rPr lang="en-US" sz="1400" dirty="0" smtClean="0"/>
              <a:t>.</a:t>
            </a:r>
            <a:endParaRPr lang="en-US" sz="1400" dirty="0"/>
          </a:p>
          <a:p>
            <a:pPr>
              <a:lnSpc>
                <a:spcPct val="150000"/>
              </a:lnSpc>
            </a:pPr>
            <a:r>
              <a:rPr lang="it-IT" sz="1400" b="1" dirty="0"/>
              <a:t>OS7</a:t>
            </a:r>
            <a:r>
              <a:rPr lang="it-IT" sz="1400" dirty="0"/>
              <a:t>. Dezvoltarea în continuare a infrastructurii prin accesarea de fonduri structurale; valorificarea la maxim a infrastructurii prin oferirea de </a:t>
            </a:r>
            <a:r>
              <a:rPr lang="it-IT" sz="1400" dirty="0" smtClean="0"/>
              <a:t>servicii</a:t>
            </a:r>
            <a:r>
              <a:rPr lang="en-US" sz="1400" dirty="0" smtClean="0"/>
              <a:t>.</a:t>
            </a:r>
            <a:endParaRPr lang="en-US" sz="1400" dirty="0"/>
          </a:p>
          <a:p>
            <a:pPr>
              <a:lnSpc>
                <a:spcPct val="150000"/>
              </a:lnSpc>
            </a:pPr>
            <a:r>
              <a:rPr lang="it-IT" sz="1400" b="1" dirty="0"/>
              <a:t>OS8</a:t>
            </a:r>
            <a:r>
              <a:rPr lang="it-IT" sz="1400" dirty="0"/>
              <a:t>. Dezvoltarea și internaționalizarea resursei </a:t>
            </a:r>
            <a:r>
              <a:rPr lang="it-IT" sz="1400" dirty="0" smtClean="0"/>
              <a:t>umane</a:t>
            </a:r>
            <a:r>
              <a:rPr lang="en-US" sz="1400" dirty="0" smtClean="0"/>
              <a:t>.</a:t>
            </a:r>
            <a:endParaRPr lang="en-US" sz="1400" dirty="0"/>
          </a:p>
          <a:p>
            <a:pPr>
              <a:lnSpc>
                <a:spcPct val="150000"/>
              </a:lnSpc>
            </a:pPr>
            <a:r>
              <a:rPr lang="en-US" sz="1400" b="1" dirty="0"/>
              <a:t>OS9</a:t>
            </a:r>
            <a:r>
              <a:rPr lang="en-US" sz="1400" dirty="0"/>
              <a:t>. </a:t>
            </a:r>
            <a:r>
              <a:rPr lang="en-US" sz="1400" dirty="0" err="1"/>
              <a:t>Colaborarea</a:t>
            </a:r>
            <a:r>
              <a:rPr lang="en-US" sz="1400" dirty="0"/>
              <a:t> cu </a:t>
            </a:r>
            <a:r>
              <a:rPr lang="en-US" sz="1400" dirty="0" err="1"/>
              <a:t>Școli</a:t>
            </a:r>
            <a:r>
              <a:rPr lang="en-US" sz="1400" dirty="0"/>
              <a:t> </a:t>
            </a:r>
            <a:r>
              <a:rPr lang="en-US" sz="1400" dirty="0" err="1"/>
              <a:t>Doctorale</a:t>
            </a:r>
            <a:r>
              <a:rPr lang="en-US" sz="1400" dirty="0"/>
              <a:t> </a:t>
            </a:r>
            <a:r>
              <a:rPr lang="en-US" sz="1400" dirty="0" err="1"/>
              <a:t>prin</a:t>
            </a:r>
            <a:r>
              <a:rPr lang="en-US" sz="1400" dirty="0"/>
              <a:t> </a:t>
            </a:r>
            <a:r>
              <a:rPr lang="en-US" sz="1400" dirty="0" err="1"/>
              <a:t>creșterea</a:t>
            </a:r>
            <a:r>
              <a:rPr lang="en-US" sz="1400" dirty="0"/>
              <a:t> </a:t>
            </a:r>
            <a:r>
              <a:rPr lang="en-US" sz="1400" dirty="0" err="1"/>
              <a:t>numărului</a:t>
            </a:r>
            <a:r>
              <a:rPr lang="en-US" sz="1400" dirty="0"/>
              <a:t> de </a:t>
            </a:r>
            <a:r>
              <a:rPr lang="en-US" sz="1400" dirty="0" err="1"/>
              <a:t>conducători</a:t>
            </a:r>
            <a:r>
              <a:rPr lang="en-US" sz="1400" dirty="0"/>
              <a:t> de </a:t>
            </a:r>
            <a:r>
              <a:rPr lang="en-US" sz="1400" dirty="0" err="1"/>
              <a:t>doctorat</a:t>
            </a:r>
            <a:r>
              <a:rPr lang="en-US" sz="1400" dirty="0"/>
              <a:t> </a:t>
            </a:r>
            <a:r>
              <a:rPr lang="en-US" sz="1400" dirty="0" err="1"/>
              <a:t>și</a:t>
            </a:r>
            <a:r>
              <a:rPr lang="en-US" sz="1400" dirty="0"/>
              <a:t> </a:t>
            </a:r>
            <a:r>
              <a:rPr lang="en-US" sz="1400" dirty="0" err="1"/>
              <a:t>afilierea</a:t>
            </a:r>
            <a:r>
              <a:rPr lang="en-US" sz="1400" dirty="0"/>
              <a:t> </a:t>
            </a:r>
            <a:r>
              <a:rPr lang="en-US" sz="1400" dirty="0" err="1"/>
              <a:t>lor</a:t>
            </a:r>
            <a:r>
              <a:rPr lang="en-US" sz="1400" dirty="0"/>
              <a:t> la </a:t>
            </a:r>
            <a:r>
              <a:rPr lang="en-US" sz="1400" dirty="0" err="1"/>
              <a:t>Universități</a:t>
            </a:r>
            <a:r>
              <a:rPr lang="en-US" sz="1400" dirty="0"/>
              <a:t> de </a:t>
            </a:r>
            <a:r>
              <a:rPr lang="en-US" sz="1400" dirty="0" err="1"/>
              <a:t>prestigiu</a:t>
            </a:r>
            <a:r>
              <a:rPr lang="en-US" sz="1400" dirty="0"/>
              <a:t> din </a:t>
            </a:r>
            <a:r>
              <a:rPr lang="en-US" sz="1400" dirty="0" err="1"/>
              <a:t>țară</a:t>
            </a:r>
            <a:r>
              <a:rPr lang="en-US" sz="1400" dirty="0"/>
              <a:t>.</a:t>
            </a:r>
          </a:p>
          <a:p>
            <a:pPr>
              <a:lnSpc>
                <a:spcPct val="150000"/>
              </a:lnSpc>
            </a:pPr>
            <a:r>
              <a:rPr lang="it-IT" sz="1400" b="1" dirty="0"/>
              <a:t>OS10</a:t>
            </a:r>
            <a:r>
              <a:rPr lang="it-IT" sz="1400" dirty="0"/>
              <a:t>. Atragerea de personal tehnic cu experiență și dezvoltarea unor ateliere specializate în dezvoltarea de aplicații la nivel de modele funcționale.</a:t>
            </a:r>
            <a:endParaRPr lang="en-US" sz="1400" dirty="0"/>
          </a:p>
          <a:p>
            <a:pPr>
              <a:lnSpc>
                <a:spcPct val="150000"/>
              </a:lnSpc>
            </a:pPr>
            <a:r>
              <a:rPr lang="it-IT" sz="1400" b="1" dirty="0"/>
              <a:t>OS11</a:t>
            </a:r>
            <a:r>
              <a:rPr lang="it-IT" sz="1400" dirty="0"/>
              <a:t>. Promovarea eficientă a imaginii INCDFM și a rezultatelor sale în presa scrisă și în mass-media, dar și prin participare activă la evenimente de </a:t>
            </a:r>
            <a:r>
              <a:rPr lang="it-IT" sz="1400" dirty="0" smtClean="0"/>
              <a:t>profil</a:t>
            </a:r>
            <a:r>
              <a:rPr lang="en-US" sz="1400" dirty="0" smtClean="0"/>
              <a:t>.</a:t>
            </a:r>
            <a:endParaRPr lang="en-US" sz="1400" dirty="0"/>
          </a:p>
          <a:p>
            <a:pPr>
              <a:lnSpc>
                <a:spcPct val="150000"/>
              </a:lnSpc>
            </a:pPr>
            <a:r>
              <a:rPr lang="it-IT" sz="1400" b="1" dirty="0"/>
              <a:t>OS12</a:t>
            </a:r>
            <a:r>
              <a:rPr lang="it-IT" sz="1400" dirty="0"/>
              <a:t>. Acordarea unei atenții deosebite pentru conectarea INCDFM la cele mai noi tendințe în cercetarea </a:t>
            </a:r>
            <a:r>
              <a:rPr lang="it-IT" sz="1400" dirty="0" smtClean="0"/>
              <a:t>internațională</a:t>
            </a:r>
            <a:r>
              <a:rPr lang="en-US" sz="1400" dirty="0" smtClean="0"/>
              <a:t>.</a:t>
            </a:r>
            <a:endParaRPr lang="en-US" sz="1400" dirty="0"/>
          </a:p>
        </p:txBody>
      </p:sp>
      <p:sp>
        <p:nvSpPr>
          <p:cNvPr id="22" name="Footer Placeholder 2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a:t>ț</a:t>
            </a:r>
            <a:r>
              <a:rPr lang="it-IT" dirty="0" smtClean="0"/>
              <a:t>a, 16-17 mai 2024</a:t>
            </a:r>
            <a:endParaRPr lang="en-US" dirty="0"/>
          </a:p>
        </p:txBody>
      </p:sp>
    </p:spTree>
    <p:extLst>
      <p:ext uri="{BB962C8B-B14F-4D97-AF65-F5344CB8AC3E}">
        <p14:creationId xmlns:p14="http://schemas.microsoft.com/office/powerpoint/2010/main" val="479278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60"/>
          <p:cNvGrpSpPr>
            <a:grpSpLocks/>
          </p:cNvGrpSpPr>
          <p:nvPr/>
        </p:nvGrpSpPr>
        <p:grpSpPr bwMode="auto">
          <a:xfrm>
            <a:off x="819397" y="214087"/>
            <a:ext cx="10539352" cy="1009072"/>
            <a:chOff x="415" y="176"/>
            <a:chExt cx="12770" cy="1603"/>
          </a:xfrm>
        </p:grpSpPr>
        <p:pic>
          <p:nvPicPr>
            <p:cNvPr id="12"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25" name="Footer Placeholder 24"/>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sp>
        <p:nvSpPr>
          <p:cNvPr id="26" name="TextBox 25"/>
          <p:cNvSpPr txBox="1"/>
          <p:nvPr/>
        </p:nvSpPr>
        <p:spPr>
          <a:xfrm>
            <a:off x="653143" y="1355622"/>
            <a:ext cx="11026239" cy="5078313"/>
          </a:xfrm>
          <a:prstGeom prst="rect">
            <a:avLst/>
          </a:prstGeom>
          <a:noFill/>
        </p:spPr>
        <p:txBody>
          <a:bodyPr wrap="square" rtlCol="0">
            <a:spAutoFit/>
          </a:bodyPr>
          <a:lstStyle/>
          <a:p>
            <a:pPr>
              <a:lnSpc>
                <a:spcPct val="200000"/>
              </a:lnSpc>
            </a:pPr>
            <a:r>
              <a:rPr lang="it-IT" u="sng" dirty="0"/>
              <a:t>Direcții strategice de dezvoltare și cercetare</a:t>
            </a:r>
            <a:endParaRPr lang="en-US" dirty="0"/>
          </a:p>
          <a:p>
            <a:pPr marL="285750" lvl="0" indent="-285750">
              <a:lnSpc>
                <a:spcPct val="200000"/>
              </a:lnSpc>
              <a:buFont typeface="Wingdings" panose="05000000000000000000" pitchFamily="2" charset="2"/>
              <a:buChar char="v"/>
            </a:pPr>
            <a:r>
              <a:rPr lang="it-IT" dirty="0"/>
              <a:t>Cercetări la frontieră în domeniul materialelor funcționale avansate pentru aplicații cu valoare </a:t>
            </a:r>
            <a:r>
              <a:rPr lang="it-IT" dirty="0" smtClean="0"/>
              <a:t>ad</a:t>
            </a:r>
            <a:r>
              <a:rPr lang="ro-RO" dirty="0" smtClean="0"/>
              <a:t>ă</a:t>
            </a:r>
            <a:r>
              <a:rPr lang="it-IT" dirty="0" smtClean="0"/>
              <a:t>ugată </a:t>
            </a:r>
            <a:r>
              <a:rPr lang="it-IT" dirty="0"/>
              <a:t>mare</a:t>
            </a:r>
            <a:endParaRPr lang="en-US" dirty="0"/>
          </a:p>
          <a:p>
            <a:pPr marL="285750" lvl="0" indent="-285750">
              <a:lnSpc>
                <a:spcPct val="200000"/>
              </a:lnSpc>
              <a:buFont typeface="Wingdings" panose="05000000000000000000" pitchFamily="2" charset="2"/>
              <a:buChar char="v"/>
            </a:pPr>
            <a:r>
              <a:rPr lang="it-IT" dirty="0" smtClean="0"/>
              <a:t>Cercetări </a:t>
            </a:r>
            <a:r>
              <a:rPr lang="it-IT" dirty="0"/>
              <a:t>multidisciplinare privind dezvoltarea de materiale și metode cu aplicabilitate în zona eco, bio și medicală</a:t>
            </a:r>
            <a:endParaRPr lang="en-US" dirty="0"/>
          </a:p>
          <a:p>
            <a:pPr marL="285750" lvl="0" indent="-285750">
              <a:lnSpc>
                <a:spcPct val="200000"/>
              </a:lnSpc>
              <a:buFont typeface="Wingdings" panose="05000000000000000000" pitchFamily="2" charset="2"/>
              <a:buChar char="v"/>
            </a:pPr>
            <a:r>
              <a:rPr lang="it-IT" dirty="0" smtClean="0"/>
              <a:t>Dezvoltarea </a:t>
            </a:r>
            <a:r>
              <a:rPr lang="it-IT" dirty="0"/>
              <a:t>de materiale, heterostructuri și compozite pentru sectoare de nișă ale economiei</a:t>
            </a:r>
            <a:endParaRPr lang="en-US" dirty="0"/>
          </a:p>
          <a:p>
            <a:pPr marL="285750" lvl="0" indent="-285750">
              <a:lnSpc>
                <a:spcPct val="200000"/>
              </a:lnSpc>
              <a:buFont typeface="Wingdings" panose="05000000000000000000" pitchFamily="2" charset="2"/>
              <a:buChar char="v"/>
            </a:pPr>
            <a:r>
              <a:rPr lang="it-IT" dirty="0" smtClean="0"/>
              <a:t>Modelare </a:t>
            </a:r>
            <a:r>
              <a:rPr lang="it-IT" dirty="0"/>
              <a:t>și simulare în domeniul fizicii stării condensate și al materialelor funcționale</a:t>
            </a:r>
            <a:endParaRPr lang="en-US" dirty="0"/>
          </a:p>
          <a:p>
            <a:pPr marL="285750" lvl="0" indent="-285750">
              <a:lnSpc>
                <a:spcPct val="200000"/>
              </a:lnSpc>
              <a:buFont typeface="Wingdings" panose="05000000000000000000" pitchFamily="2" charset="2"/>
              <a:buChar char="v"/>
            </a:pPr>
            <a:r>
              <a:rPr lang="it-IT" dirty="0" smtClean="0"/>
              <a:t>Dezvoltarea </a:t>
            </a:r>
            <a:r>
              <a:rPr lang="it-IT" dirty="0"/>
              <a:t>metodelor de caracterizare în domeniul materialelor</a:t>
            </a:r>
            <a:endParaRPr lang="en-US" dirty="0"/>
          </a:p>
          <a:p>
            <a:pPr marL="285750" lvl="0" indent="-285750">
              <a:lnSpc>
                <a:spcPct val="200000"/>
              </a:lnSpc>
              <a:buFont typeface="Wingdings" panose="05000000000000000000" pitchFamily="2" charset="2"/>
              <a:buChar char="v"/>
            </a:pPr>
            <a:r>
              <a:rPr lang="it-IT" dirty="0" smtClean="0"/>
              <a:t>Dezvoltarea </a:t>
            </a:r>
            <a:r>
              <a:rPr lang="it-IT" dirty="0"/>
              <a:t>de modele funcționale și prototipuri pentru aplicații având la bază materialele preparate și studiate în institut, metodele de sinteză și caracterizare</a:t>
            </a:r>
            <a:endParaRPr lang="en-US" dirty="0"/>
          </a:p>
          <a:p>
            <a:pPr marL="285750" lvl="0" indent="-285750">
              <a:lnSpc>
                <a:spcPct val="200000"/>
              </a:lnSpc>
              <a:buFont typeface="Wingdings" panose="05000000000000000000" pitchFamily="2" charset="2"/>
              <a:buChar char="v"/>
            </a:pPr>
            <a:r>
              <a:rPr lang="it-IT" dirty="0" smtClean="0"/>
              <a:t>Procese </a:t>
            </a:r>
            <a:r>
              <a:rPr lang="it-IT" dirty="0"/>
              <a:t>optice induse de materiale avansate nanostructurate și aplicații în domenii de specializare </a:t>
            </a:r>
            <a:r>
              <a:rPr lang="it-IT" dirty="0" smtClean="0"/>
              <a:t>inteligentă</a:t>
            </a:r>
            <a:endParaRPr lang="en-US" dirty="0"/>
          </a:p>
        </p:txBody>
      </p:sp>
    </p:spTree>
    <p:extLst>
      <p:ext uri="{BB962C8B-B14F-4D97-AF65-F5344CB8AC3E}">
        <p14:creationId xmlns:p14="http://schemas.microsoft.com/office/powerpoint/2010/main" val="1355751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TextBox 5"/>
          <p:cNvSpPr txBox="1"/>
          <p:nvPr/>
        </p:nvSpPr>
        <p:spPr>
          <a:xfrm>
            <a:off x="3675413" y="1324099"/>
            <a:ext cx="3865418" cy="369332"/>
          </a:xfrm>
          <a:prstGeom prst="rect">
            <a:avLst/>
          </a:prstGeom>
          <a:noFill/>
        </p:spPr>
        <p:txBody>
          <a:bodyPr wrap="square" rtlCol="0">
            <a:spAutoFit/>
          </a:bodyPr>
          <a:lstStyle/>
          <a:p>
            <a:r>
              <a:rPr lang="en-US" b="1" dirty="0" err="1" smtClean="0"/>
              <a:t>Obiective</a:t>
            </a:r>
            <a:r>
              <a:rPr lang="en-US" b="1" dirty="0" smtClean="0"/>
              <a:t> program </a:t>
            </a:r>
            <a:r>
              <a:rPr lang="en-US" b="1" dirty="0" err="1" smtClean="0"/>
              <a:t>Nucleu</a:t>
            </a:r>
            <a:r>
              <a:rPr lang="en-US" b="1" dirty="0" smtClean="0"/>
              <a:t> 2023-2026</a:t>
            </a:r>
            <a:endParaRPr lang="en-US" b="1" dirty="0"/>
          </a:p>
        </p:txBody>
      </p:sp>
      <p:sp>
        <p:nvSpPr>
          <p:cNvPr id="7" name="TextBox 6"/>
          <p:cNvSpPr txBox="1"/>
          <p:nvPr/>
        </p:nvSpPr>
        <p:spPr>
          <a:xfrm>
            <a:off x="279070" y="1762733"/>
            <a:ext cx="11620005" cy="4524315"/>
          </a:xfrm>
          <a:prstGeom prst="rect">
            <a:avLst/>
          </a:prstGeom>
          <a:noFill/>
        </p:spPr>
        <p:txBody>
          <a:bodyPr wrap="square" rtlCol="0">
            <a:spAutoFit/>
          </a:bodyPr>
          <a:lstStyle/>
          <a:p>
            <a:r>
              <a:rPr lang="ro-RO" u="sng" dirty="0"/>
              <a:t>Obiectivul principal:</a:t>
            </a:r>
            <a:endParaRPr lang="en-US" dirty="0"/>
          </a:p>
          <a:p>
            <a:r>
              <a:rPr lang="ro-RO" b="1" dirty="0"/>
              <a:t>Dezvoltarea de materiale funcționale avansate sub diverse forme (straturi subțiri, multistraturi, nanocompozite, nanostructuri, materiale hibride, cristale organice), cu potențial aplicativ, ca răspuns la provocările societale și specializările inteligente, pentru o creștere durabilă, competitivitate economică, o viață mai bună și mai sigură. </a:t>
            </a:r>
            <a:endParaRPr lang="en-US" b="1" dirty="0" smtClean="0"/>
          </a:p>
          <a:p>
            <a:endParaRPr lang="en-US" dirty="0"/>
          </a:p>
          <a:p>
            <a:r>
              <a:rPr lang="ro-RO" u="sng" dirty="0" smtClean="0"/>
              <a:t>Cele </a:t>
            </a:r>
            <a:r>
              <a:rPr lang="ro-RO" u="sng" dirty="0"/>
              <a:t>4 obiective specifice, asociate celor 4 proiecte componente:</a:t>
            </a:r>
            <a:endParaRPr lang="en-US" dirty="0"/>
          </a:p>
          <a:p>
            <a:r>
              <a:rPr lang="ro-RO" b="1" dirty="0"/>
              <a:t>PN-OS1: Dezvoltarea de soluții noi în domeniul materialelor avansate nanostructurate și al straturilor subțiri pentru aplicații în sănătate, bio-senzori, combaterea poluării și a schimbărilor climatice</a:t>
            </a:r>
            <a:r>
              <a:rPr lang="ro-RO" b="1" dirty="0" smtClean="0"/>
              <a:t>.</a:t>
            </a:r>
            <a:endParaRPr lang="en-US" b="1" dirty="0" smtClean="0"/>
          </a:p>
          <a:p>
            <a:endParaRPr lang="en-US" dirty="0"/>
          </a:p>
          <a:p>
            <a:r>
              <a:rPr lang="ro-RO" b="1" dirty="0" smtClean="0"/>
              <a:t>PN-OS2</a:t>
            </a:r>
            <a:r>
              <a:rPr lang="ro-RO" b="1" dirty="0"/>
              <a:t>: Dezvoltări teoretice, experimentale și aplicative în domeniul materialelor funcționale  pentru sectoare de înaltă tehnologie (electronică, optoelectronică, senzoristică</a:t>
            </a:r>
            <a:r>
              <a:rPr lang="ro-RO" b="1" dirty="0" smtClean="0"/>
              <a:t>).</a:t>
            </a:r>
            <a:endParaRPr lang="en-US" b="1" dirty="0" smtClean="0"/>
          </a:p>
          <a:p>
            <a:endParaRPr lang="en-US" dirty="0"/>
          </a:p>
          <a:p>
            <a:r>
              <a:rPr lang="en-US" b="1" dirty="0" smtClean="0"/>
              <a:t>PN-OS3</a:t>
            </a:r>
            <a:r>
              <a:rPr lang="en-US" b="1" dirty="0"/>
              <a:t>: </a:t>
            </a:r>
            <a:r>
              <a:rPr lang="en-US" b="1" dirty="0" err="1"/>
              <a:t>Dezvoltarea</a:t>
            </a:r>
            <a:r>
              <a:rPr lang="en-US" b="1" dirty="0"/>
              <a:t> de </a:t>
            </a:r>
            <a:r>
              <a:rPr lang="ro-RO" b="1" dirty="0"/>
              <a:t>noi formule, arhitecturi și soluții pentru surse regenerabile de energie și stocarea energiei sub diverse </a:t>
            </a:r>
            <a:r>
              <a:rPr lang="ro-RO" b="1" dirty="0" smtClean="0"/>
              <a:t>forme</a:t>
            </a:r>
            <a:endParaRPr lang="en-US" b="1" dirty="0" smtClean="0"/>
          </a:p>
          <a:p>
            <a:endParaRPr lang="en-US" dirty="0"/>
          </a:p>
          <a:p>
            <a:r>
              <a:rPr lang="en-US" b="1" dirty="0" smtClean="0"/>
              <a:t>PN-OS4</a:t>
            </a:r>
            <a:r>
              <a:rPr lang="en-US" b="1" dirty="0"/>
              <a:t>: </a:t>
            </a:r>
            <a:r>
              <a:rPr lang="ro-RO" b="1" dirty="0"/>
              <a:t>Dezvoltarea de sinergii între cercetarea avansată în domeniul Fizicii și promovarea Fizicii în societate</a:t>
            </a:r>
            <a:r>
              <a:rPr lang="ro-RO" b="1" dirty="0" smtClean="0"/>
              <a:t>.</a:t>
            </a:r>
            <a:endParaRPr lang="en-US" dirty="0"/>
          </a:p>
        </p:txBody>
      </p:sp>
    </p:spTree>
    <p:extLst>
      <p:ext uri="{BB962C8B-B14F-4D97-AF65-F5344CB8AC3E}">
        <p14:creationId xmlns:p14="http://schemas.microsoft.com/office/powerpoint/2010/main" val="28123520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it-IT" dirty="0" smtClean="0"/>
              <a:t>Prezent</a:t>
            </a:r>
            <a:r>
              <a:rPr lang="ro-RO" dirty="0" smtClean="0"/>
              <a:t>ă</a:t>
            </a:r>
            <a:r>
              <a:rPr lang="it-IT" dirty="0" smtClean="0"/>
              <a:t>ri Nucleu, Bistri</a:t>
            </a:r>
            <a:r>
              <a:rPr lang="ro-RO" dirty="0" smtClean="0"/>
              <a:t>ț</a:t>
            </a:r>
            <a:r>
              <a:rPr lang="it-IT" dirty="0" smtClean="0"/>
              <a:t>a, 16-17 mai 2024</a:t>
            </a:r>
            <a:endParaRPr lang="en-US" dirty="0"/>
          </a:p>
        </p:txBody>
      </p:sp>
      <p:grpSp>
        <p:nvGrpSpPr>
          <p:cNvPr id="3" name="Group 260"/>
          <p:cNvGrpSpPr>
            <a:grpSpLocks/>
          </p:cNvGrpSpPr>
          <p:nvPr/>
        </p:nvGrpSpPr>
        <p:grpSpPr bwMode="auto">
          <a:xfrm>
            <a:off x="819397" y="214087"/>
            <a:ext cx="10539352" cy="1009072"/>
            <a:chOff x="415" y="176"/>
            <a:chExt cx="12770" cy="1603"/>
          </a:xfrm>
        </p:grpSpPr>
        <p:pic>
          <p:nvPicPr>
            <p:cNvPr id="4" name="Picture 56" descr="head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 y="176"/>
              <a:ext cx="12770" cy="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2"/>
            <p:cNvSpPr txBox="1">
              <a:spLocks noChangeArrowheads="1"/>
            </p:cNvSpPr>
            <p:nvPr/>
          </p:nvSpPr>
          <p:spPr bwMode="auto">
            <a:xfrm>
              <a:off x="10760" y="244"/>
              <a:ext cx="2331" cy="1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976" tIns="33988" rIns="67976" bIns="33988">
              <a:spAutoFit/>
            </a:bodyPr>
            <a:lstStyle>
              <a:lvl1pPr defTabSz="679450">
                <a:defRPr sz="4500">
                  <a:solidFill>
                    <a:schemeClr val="tx1"/>
                  </a:solidFill>
                  <a:latin typeface="Arial" panose="020B0604020202020204" pitchFamily="34" charset="0"/>
                </a:defRPr>
              </a:lvl1pPr>
              <a:lvl2pPr marL="742950" indent="-285750" defTabSz="679450">
                <a:defRPr sz="4500">
                  <a:solidFill>
                    <a:schemeClr val="tx1"/>
                  </a:solidFill>
                  <a:latin typeface="Arial" panose="020B0604020202020204" pitchFamily="34" charset="0"/>
                </a:defRPr>
              </a:lvl2pPr>
              <a:lvl3pPr marL="1143000" indent="-228600" defTabSz="679450">
                <a:defRPr sz="4500">
                  <a:solidFill>
                    <a:schemeClr val="tx1"/>
                  </a:solidFill>
                  <a:latin typeface="Arial" panose="020B0604020202020204" pitchFamily="34" charset="0"/>
                </a:defRPr>
              </a:lvl3pPr>
              <a:lvl4pPr marL="1600200" indent="-228600" defTabSz="679450">
                <a:defRPr sz="4500">
                  <a:solidFill>
                    <a:schemeClr val="tx1"/>
                  </a:solidFill>
                  <a:latin typeface="Arial" panose="020B0604020202020204" pitchFamily="34" charset="0"/>
                </a:defRPr>
              </a:lvl4pPr>
              <a:lvl5pPr marL="2057400" indent="-228600" defTabSz="679450">
                <a:defRPr sz="4500">
                  <a:solidFill>
                    <a:schemeClr val="tx1"/>
                  </a:solidFill>
                  <a:latin typeface="Arial" panose="020B0604020202020204" pitchFamily="34" charset="0"/>
                </a:defRPr>
              </a:lvl5pPr>
              <a:lvl6pPr marL="2514600" indent="-228600" defTabSz="679450" eaLnBrk="0" fontAlgn="base" hangingPunct="0">
                <a:spcBef>
                  <a:spcPct val="0"/>
                </a:spcBef>
                <a:spcAft>
                  <a:spcPct val="0"/>
                </a:spcAft>
                <a:defRPr sz="4500">
                  <a:solidFill>
                    <a:schemeClr val="tx1"/>
                  </a:solidFill>
                  <a:latin typeface="Arial" panose="020B0604020202020204" pitchFamily="34" charset="0"/>
                </a:defRPr>
              </a:lvl6pPr>
              <a:lvl7pPr marL="2971800" indent="-228600" defTabSz="679450" eaLnBrk="0" fontAlgn="base" hangingPunct="0">
                <a:spcBef>
                  <a:spcPct val="0"/>
                </a:spcBef>
                <a:spcAft>
                  <a:spcPct val="0"/>
                </a:spcAft>
                <a:defRPr sz="4500">
                  <a:solidFill>
                    <a:schemeClr val="tx1"/>
                  </a:solidFill>
                  <a:latin typeface="Arial" panose="020B0604020202020204" pitchFamily="34" charset="0"/>
                </a:defRPr>
              </a:lvl7pPr>
              <a:lvl8pPr marL="3429000" indent="-228600" defTabSz="679450" eaLnBrk="0" fontAlgn="base" hangingPunct="0">
                <a:spcBef>
                  <a:spcPct val="0"/>
                </a:spcBef>
                <a:spcAft>
                  <a:spcPct val="0"/>
                </a:spcAft>
                <a:defRPr sz="4500">
                  <a:solidFill>
                    <a:schemeClr val="tx1"/>
                  </a:solidFill>
                  <a:latin typeface="Arial" panose="020B0604020202020204" pitchFamily="34" charset="0"/>
                </a:defRPr>
              </a:lvl8pPr>
              <a:lvl9pPr marL="3886200" indent="-228600" defTabSz="679450" eaLnBrk="0" fontAlgn="base" hangingPunct="0">
                <a:spcBef>
                  <a:spcPct val="0"/>
                </a:spcBef>
                <a:spcAft>
                  <a:spcPct val="0"/>
                </a:spcAft>
                <a:defRPr sz="4500">
                  <a:solidFill>
                    <a:schemeClr val="tx1"/>
                  </a:solidFill>
                  <a:latin typeface="Arial" panose="020B0604020202020204" pitchFamily="34" charset="0"/>
                </a:defRPr>
              </a:lvl9pPr>
            </a:lstStyle>
            <a:p>
              <a:pPr algn="ctr" eaLnBrk="1" hangingPunct="1"/>
              <a:r>
                <a:rPr lang="en-US" altLang="en-US" sz="1000" b="1" dirty="0" err="1" smtClean="0">
                  <a:latin typeface="Times New Roman" panose="02020603050405020304" pitchFamily="18" charset="0"/>
                </a:rPr>
                <a:t>Atomi</a:t>
              </a:r>
              <a:r>
                <a:rPr lang="ro-RO" altLang="en-US" sz="1000" b="1" dirty="0" smtClean="0">
                  <a:latin typeface="Times New Roman" panose="02020603050405020304" pitchFamily="18" charset="0"/>
                </a:rPr>
                <a:t>ș</a:t>
              </a:r>
              <a:r>
                <a:rPr lang="en-US" altLang="en-US" sz="1000" b="1" dirty="0" err="1" smtClean="0">
                  <a:latin typeface="Times New Roman" panose="02020603050405020304" pitchFamily="18" charset="0"/>
                </a:rPr>
                <a:t>tilor</a:t>
              </a:r>
              <a:r>
                <a:rPr lang="en-US" altLang="en-US" sz="1000" b="1" dirty="0" smtClean="0">
                  <a:latin typeface="Times New Roman" panose="02020603050405020304" pitchFamily="18" charset="0"/>
                </a:rPr>
                <a:t> </a:t>
              </a:r>
              <a:r>
                <a:rPr lang="en-US" altLang="en-US" sz="1000" b="1" dirty="0">
                  <a:latin typeface="Times New Roman" panose="02020603050405020304" pitchFamily="18" charset="0"/>
                </a:rPr>
                <a:t>405A, </a:t>
              </a:r>
              <a:r>
                <a:rPr lang="en-US" altLang="en-US" sz="1000" b="1" dirty="0" smtClean="0">
                  <a:latin typeface="Times New Roman" panose="02020603050405020304" pitchFamily="18" charset="0"/>
                </a:rPr>
                <a:t>M</a:t>
              </a:r>
              <a:r>
                <a:rPr lang="ro-RO" altLang="en-US" sz="1000" b="1" dirty="0" smtClean="0">
                  <a:latin typeface="Times New Roman" panose="02020603050405020304" pitchFamily="18" charset="0"/>
                </a:rPr>
                <a:t>ă</a:t>
              </a:r>
              <a:r>
                <a:rPr lang="en-US" altLang="en-US" sz="1000" b="1" dirty="0" err="1" smtClean="0">
                  <a:latin typeface="Times New Roman" panose="02020603050405020304" pitchFamily="18" charset="0"/>
                </a:rPr>
                <a:t>gurele</a:t>
              </a:r>
              <a:r>
                <a:rPr lang="en-US" altLang="en-US" sz="1000" b="1" dirty="0">
                  <a:latin typeface="Times New Roman" panose="02020603050405020304" pitchFamily="18" charset="0"/>
                </a:rPr>
                <a:t>, </a:t>
              </a:r>
              <a:br>
                <a:rPr lang="en-US" altLang="en-US" sz="1000" b="1" dirty="0">
                  <a:latin typeface="Times New Roman" panose="02020603050405020304" pitchFamily="18" charset="0"/>
                </a:rPr>
              </a:br>
              <a:r>
                <a:rPr lang="en-US" altLang="en-US" sz="1000" b="1" dirty="0" err="1">
                  <a:latin typeface="Times New Roman" panose="02020603050405020304" pitchFamily="18" charset="0"/>
                </a:rPr>
                <a:t>Ilfov</a:t>
              </a:r>
              <a:r>
                <a:rPr lang="en-US" altLang="en-US" sz="1000" b="1" dirty="0">
                  <a:latin typeface="Times New Roman" panose="02020603050405020304" pitchFamily="18" charset="0"/>
                </a:rPr>
                <a:t> county, </a:t>
              </a:r>
              <a:r>
                <a:rPr lang="en-US" altLang="en-US" sz="1000" b="1" dirty="0" smtClean="0">
                  <a:latin typeface="Times New Roman" panose="02020603050405020304" pitchFamily="18" charset="0"/>
                </a:rPr>
                <a:t>ROM</a:t>
              </a:r>
              <a:r>
                <a:rPr lang="ro-RO" altLang="en-US" sz="1000" b="1" dirty="0" smtClean="0">
                  <a:latin typeface="Times New Roman" panose="02020603050405020304" pitchFamily="18" charset="0"/>
                </a:rPr>
                <a:t>Â</a:t>
              </a:r>
              <a:r>
                <a:rPr lang="en-US" altLang="en-US" sz="1000" b="1" dirty="0" smtClean="0">
                  <a:latin typeface="Times New Roman" panose="02020603050405020304" pitchFamily="18" charset="0"/>
                </a:rPr>
                <a:t>NIA</a:t>
              </a:r>
              <a:endParaRPr lang="en-US" altLang="en-US" sz="1000" b="1" dirty="0">
                <a:latin typeface="Times New Roman" panose="02020603050405020304" pitchFamily="18" charset="0"/>
              </a:endParaRPr>
            </a:p>
            <a:p>
              <a:pPr algn="ctr" eaLnBrk="1" hangingPunct="1"/>
              <a:r>
                <a:rPr lang="en-US" altLang="en-US" sz="1000" b="1" dirty="0">
                  <a:solidFill>
                    <a:schemeClr val="accent2"/>
                  </a:solidFill>
                  <a:latin typeface="Times New Roman" panose="02020603050405020304" pitchFamily="18" charset="0"/>
                </a:rPr>
                <a:t>http://www.infim.ro</a:t>
              </a:r>
              <a:br>
                <a:rPr lang="en-US" altLang="en-US" sz="1000" b="1" dirty="0">
                  <a:solidFill>
                    <a:schemeClr val="accent2"/>
                  </a:solidFill>
                  <a:latin typeface="Times New Roman" panose="02020603050405020304" pitchFamily="18" charset="0"/>
                </a:rPr>
              </a:br>
              <a:r>
                <a:rPr lang="en-US" altLang="en-US" sz="1000" b="1" dirty="0" smtClean="0">
                  <a:solidFill>
                    <a:schemeClr val="accent2"/>
                  </a:solidFill>
                  <a:latin typeface="Times New Roman" panose="02020603050405020304" pitchFamily="18" charset="0"/>
                </a:rPr>
                <a:t>secretariat@infim.ro</a:t>
              </a:r>
              <a:endParaRPr lang="en-US" altLang="en-US" sz="1000" dirty="0">
                <a:solidFill>
                  <a:schemeClr val="accent2"/>
                </a:solidFill>
                <a:latin typeface="Times New Roman" panose="02020603050405020304" pitchFamily="18" charset="0"/>
              </a:endParaRPr>
            </a:p>
          </p:txBody>
        </p:sp>
      </p:grpSp>
      <p:sp>
        <p:nvSpPr>
          <p:cNvPr id="6" name="TextBox 5"/>
          <p:cNvSpPr txBox="1"/>
          <p:nvPr/>
        </p:nvSpPr>
        <p:spPr>
          <a:xfrm>
            <a:off x="653143" y="1490353"/>
            <a:ext cx="10842171" cy="4708981"/>
          </a:xfrm>
          <a:prstGeom prst="rect">
            <a:avLst/>
          </a:prstGeom>
          <a:noFill/>
        </p:spPr>
        <p:txBody>
          <a:bodyPr wrap="square" rtlCol="0">
            <a:spAutoFit/>
          </a:bodyPr>
          <a:lstStyle/>
          <a:p>
            <a:pPr>
              <a:spcAft>
                <a:spcPts val="600"/>
              </a:spcAft>
            </a:pPr>
            <a:r>
              <a:rPr lang="en-US" sz="2000" dirty="0" smtClean="0"/>
              <a:t>P</a:t>
            </a:r>
            <a:r>
              <a:rPr lang="ro-RO" sz="2000" dirty="0" smtClean="0"/>
              <a:t>roiectel</a:t>
            </a:r>
            <a:r>
              <a:rPr lang="en-US" sz="2000" dirty="0" smtClean="0"/>
              <a:t>e</a:t>
            </a:r>
            <a:r>
              <a:rPr lang="ro-RO" sz="2000" dirty="0" smtClean="0"/>
              <a:t> </a:t>
            </a:r>
            <a:r>
              <a:rPr lang="ro-RO" sz="2000" dirty="0"/>
              <a:t>componente </a:t>
            </a:r>
            <a:r>
              <a:rPr lang="en-US" sz="2000" dirty="0" smtClean="0"/>
              <a:t>ale PN </a:t>
            </a:r>
            <a:r>
              <a:rPr lang="ro-RO" sz="2000" dirty="0" err="1"/>
              <a:t>ș</a:t>
            </a:r>
            <a:r>
              <a:rPr lang="en-US" sz="2000" dirty="0" err="1" smtClean="0"/>
              <a:t>i</a:t>
            </a:r>
            <a:r>
              <a:rPr lang="en-US" sz="2000" dirty="0" smtClean="0"/>
              <a:t> </a:t>
            </a:r>
            <a:r>
              <a:rPr lang="en-US" sz="2000" dirty="0" err="1" smtClean="0"/>
              <a:t>directorii</a:t>
            </a:r>
            <a:r>
              <a:rPr lang="en-US" sz="2000" dirty="0" smtClean="0"/>
              <a:t> </a:t>
            </a:r>
            <a:r>
              <a:rPr lang="en-US" sz="2000" dirty="0" err="1" smtClean="0"/>
              <a:t>acestora</a:t>
            </a:r>
            <a:r>
              <a:rPr lang="ro-RO" sz="2000" dirty="0" smtClean="0"/>
              <a:t>:</a:t>
            </a:r>
            <a:endParaRPr lang="en-US" sz="2000" dirty="0"/>
          </a:p>
          <a:p>
            <a:pPr>
              <a:spcAft>
                <a:spcPts val="600"/>
              </a:spcAft>
            </a:pPr>
            <a:r>
              <a:rPr lang="ro-RO" sz="2000" dirty="0"/>
              <a:t>- Proiect component 1 </a:t>
            </a:r>
            <a:r>
              <a:rPr lang="ro-RO" sz="2000" b="1" dirty="0"/>
              <a:t>„Materiale avansate nanostructurate și straturi subțiri pentru aplicații în sănătate, bio-senzori, combaterea poluării și a schimbărilor climatice”</a:t>
            </a:r>
            <a:endParaRPr lang="en-US" sz="2000" b="1" dirty="0"/>
          </a:p>
          <a:p>
            <a:pPr>
              <a:spcAft>
                <a:spcPts val="600"/>
              </a:spcAft>
            </a:pPr>
            <a:r>
              <a:rPr lang="ro-RO" sz="2000" dirty="0"/>
              <a:t>	Dr. Victor Diculescu, CS I</a:t>
            </a:r>
            <a:endParaRPr lang="en-US" sz="2000" dirty="0"/>
          </a:p>
          <a:p>
            <a:pPr>
              <a:spcAft>
                <a:spcPts val="600"/>
              </a:spcAft>
            </a:pPr>
            <a:r>
              <a:rPr lang="ro-RO" sz="2000" dirty="0"/>
              <a:t>- Proiect component 2 </a:t>
            </a:r>
            <a:r>
              <a:rPr lang="ro-RO" sz="2000" b="1" dirty="0"/>
              <a:t>„Noi dezvoltări în domeniul materialelor funcționale pentru aplicții de înaltă tehnologie (electronică, optoelectronică, senzoristică)”</a:t>
            </a:r>
            <a:endParaRPr lang="en-US" sz="2000" b="1" dirty="0"/>
          </a:p>
          <a:p>
            <a:pPr>
              <a:spcAft>
                <a:spcPts val="600"/>
              </a:spcAft>
            </a:pPr>
            <a:r>
              <a:rPr lang="ro-RO" sz="2000" dirty="0"/>
              <a:t>	Dr. Cristian Mihail Teodorescu, CS I</a:t>
            </a:r>
            <a:endParaRPr lang="en-US" sz="2000" dirty="0"/>
          </a:p>
          <a:p>
            <a:pPr>
              <a:spcAft>
                <a:spcPts val="600"/>
              </a:spcAft>
            </a:pPr>
            <a:r>
              <a:rPr lang="ro-RO" sz="2000" dirty="0"/>
              <a:t>- Proiect component 3 </a:t>
            </a:r>
            <a:r>
              <a:rPr lang="ro-RO" sz="2000" b="1" dirty="0"/>
              <a:t>„Noi formule, arhitecturi și soluții pentru surse regenerabile de energie și stocarea energiei sub diverse forme”</a:t>
            </a:r>
            <a:endParaRPr lang="en-US" sz="2000" b="1" dirty="0"/>
          </a:p>
          <a:p>
            <a:pPr>
              <a:spcAft>
                <a:spcPts val="600"/>
              </a:spcAft>
            </a:pPr>
            <a:r>
              <a:rPr lang="ro-RO" sz="2000" dirty="0"/>
              <a:t>	Dr. Mihaela Florea, CS I</a:t>
            </a:r>
            <a:endParaRPr lang="en-US" sz="2000" dirty="0"/>
          </a:p>
          <a:p>
            <a:pPr>
              <a:spcAft>
                <a:spcPts val="600"/>
              </a:spcAft>
            </a:pPr>
            <a:r>
              <a:rPr lang="ro-RO" sz="2000" dirty="0"/>
              <a:t>- Proiect component 4 </a:t>
            </a:r>
            <a:r>
              <a:rPr lang="ro-RO" sz="2000" b="1" dirty="0"/>
              <a:t>„CIFRA-Sinergii între cercetarea avansată în domeniul Fizicii și promovarea Fizicii în societate”</a:t>
            </a:r>
            <a:endParaRPr lang="en-US" sz="2000" b="1" dirty="0"/>
          </a:p>
          <a:p>
            <a:pPr>
              <a:spcAft>
                <a:spcPts val="600"/>
              </a:spcAft>
            </a:pPr>
            <a:r>
              <a:rPr lang="ro-RO" sz="2000" dirty="0"/>
              <a:t>	Dr. Sabin Stoica, CS I </a:t>
            </a:r>
            <a:endParaRPr lang="en-US" sz="2000" dirty="0"/>
          </a:p>
        </p:txBody>
      </p:sp>
    </p:spTree>
    <p:extLst>
      <p:ext uri="{BB962C8B-B14F-4D97-AF65-F5344CB8AC3E}">
        <p14:creationId xmlns:p14="http://schemas.microsoft.com/office/powerpoint/2010/main" val="34225446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4164</Words>
  <Application>Microsoft Office PowerPoint</Application>
  <PresentationFormat>Widescreen</PresentationFormat>
  <Paragraphs>706</Paragraphs>
  <Slides>30</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8" baseType="lpstr">
      <vt:lpstr>Arial</vt:lpstr>
      <vt:lpstr>Calibri</vt:lpstr>
      <vt:lpstr>Calibri Light</vt:lpstr>
      <vt:lpstr>DummyName</vt:lpstr>
      <vt:lpstr>Times New Roman</vt:lpstr>
      <vt:lpstr>Wingdings</vt:lpstr>
      <vt:lpstr>Office Theme</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Lucian Pintilie</dc:creator>
  <cp:lastModifiedBy>CERASELA</cp:lastModifiedBy>
  <cp:revision>86</cp:revision>
  <dcterms:created xsi:type="dcterms:W3CDTF">2023-06-12T10:43:26Z</dcterms:created>
  <dcterms:modified xsi:type="dcterms:W3CDTF">2024-04-23T07:45:01Z</dcterms:modified>
</cp:coreProperties>
</file>