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62" r:id="rId9"/>
    <p:sldId id="259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1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2796F-112C-4BAD-B801-F6164779E638}" type="datetimeFigureOut">
              <a:rPr lang="en-GB" smtClean="0"/>
              <a:t>25/08/2025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78C96-1438-48FC-BE0D-742DE3FA2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45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6CAC-4C91-486D-856A-7CD512EC4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1732DC-B34C-4293-B111-272A9BF67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8F996-4FB3-4785-AC48-FDD41927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3B88-296D-4D68-A854-1F4A15424332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308BE-6776-4EF9-80ED-5B072CF6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42C5D-86A1-4191-AD4E-DBDE1B14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5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DDE1-6D0C-4EB6-B8AC-D775EC48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67F74-6F89-467A-81A8-A6A4E3032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CD474-E5C0-4D1D-88A4-0761E2A1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FA67-E004-4DCB-81FC-8D6D43A134A8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185CD-9A50-4DAB-8025-66CD829C2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AF31B-CBF8-4BEB-B2C3-BBF1B634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89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C5BF04-ED35-4EB2-8766-8DF20DB5A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DB6A1-AF9C-4A85-8975-A285597D0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AA305-96D8-484C-8876-D20D86DE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C937-56D8-4DFD-A3E9-63AB79657875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3EC5B-D585-423E-9F40-A38AA1919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48C52-06EA-40DF-B81E-1E6C528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54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19297-4ECB-4346-B303-5C2A1C33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36121-AF69-40E6-B677-4CC689363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EABA9-E1FA-49E0-9ADF-5890548D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6BC61-A6AD-4F84-B98C-4B79FCA637F1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30EDE-8597-4F99-BB57-4C66BC1E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3BD67-FD43-405E-B371-26242D2CA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124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9A82-5C4F-4DA2-A305-FC976A4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DCCC1-CF0D-4C90-8145-D25926E3B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577A3-1C2F-4B36-AF80-D8E455D2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295C5-52E8-406A-9D30-AD284D23AB86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4544A-63D3-4F40-9F1E-E9D8A9DD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99041-8DA5-433B-8150-DC3C37946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0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F46F-6678-4AAA-96A6-B75BE750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21746-1AE4-46F3-9A64-2E2ADF8443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15CA73-45B1-4833-BA64-569644B6E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890B1-2E6B-4024-9EC9-0EFC3A4D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34215-733E-4576-83C0-E6A502C04D76}" type="datetime1">
              <a:rPr lang="en-GB" smtClean="0"/>
              <a:t>25/08/2025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18C90-541D-40FC-A929-2E82B9CB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2A83F3-14B2-4C7A-8DEA-5B5C9DC3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97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ACCB-4174-4C6B-8550-FA92E7F4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D57D3-93F8-4F86-AC99-B9BCDC362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025B7-8D58-498C-B5CA-05643D92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97357-D7C6-4AB5-83AF-A7D4357B8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ECAF8E-4BA2-49F8-B458-CB811A25F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3BCE40-575B-4D6C-A2D0-83794DB0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0A3B0-3587-44BF-B940-F4DD355A58E1}" type="datetime1">
              <a:rPr lang="en-GB" smtClean="0"/>
              <a:t>25/08/2025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696EC8-F050-485B-9FAC-16BE0E461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FD676B-2853-44BB-8BB2-AC9EF613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28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A9158-C35D-46AA-8FDD-EE3F495D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40E22-FDDC-4A26-9CC0-97524512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E74BA-BB3C-4F55-B651-A7F7C5AD2E3F}" type="datetime1">
              <a:rPr lang="en-GB" smtClean="0"/>
              <a:t>25/08/2025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3F892-51A1-43A7-B587-A20AF68B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B3B33-BDC4-45B3-8318-279AF470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43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BDA04-243D-4D50-932D-FF22603E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58BF2-C35B-4BE3-AB26-02A88734DF3B}" type="datetime1">
              <a:rPr lang="en-GB" smtClean="0"/>
              <a:t>25/08/2025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E3C5B-19AB-4EE5-BEB6-7E5D509D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36F8E-7472-464C-B088-11CE725F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4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5D482-3FC1-4AAC-BA08-4FCA98C4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3865E-9102-4C3F-9C97-5F21AA678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37436-E761-426F-986E-1D1E4ABEB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EE387-FD10-477B-8CF6-BDCD1E73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189B-6B62-41D3-848F-E20163FCDEA8}" type="datetime1">
              <a:rPr lang="en-GB" smtClean="0"/>
              <a:t>25/08/2025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810D6-AAD4-4A48-88A0-4CBAC16F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F03CD-DB07-415E-BABD-65481575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42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3EDAE-60B4-4FAE-8599-3D67D1BD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13065-5D51-4A43-BDF6-69E72187B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30805-69D4-4F70-A478-1D58C678C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227FF-8D5B-4F4D-B537-F14C28B2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D20D-5208-4D86-A4CE-79F2F316BEBF}" type="datetime1">
              <a:rPr lang="en-GB" smtClean="0"/>
              <a:t>25/08/2025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1D93C-CE80-46E8-9193-71A11AF5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Timisoara, 3-4 septembrie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6526C-79C2-46CF-90DA-1ADCFA0F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24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82845-8B0F-41E7-9115-0BD8BE39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9FDF8-5303-4E99-86DB-E35497C6C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71D03-3E9F-4A21-AA34-48908FBFA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380B1-0401-4A9F-AE9C-EB483E840DD6}" type="datetime1">
              <a:rPr lang="en-GB" smtClean="0"/>
              <a:t>25/08/2025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2AD9E-ECFD-419C-A14A-2B8E98746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Timisoara, 3-4 septembrie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EFDD-FBFC-47DB-9ABE-EE310C865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E08EB-F208-4454-BBC3-E85DBA26E7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4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.parliament.uk/research-briefings/post-pn-0677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deliverypdf.ssrn.com/delivery.php?ID=357001027119123110074101091003090117005092014048001013007085030071009092068109097025024041103038045036033086108020114090100018024073029064061065126006065019013119086031047091115003080025001065079070006117001100024007000065066000001103076018022003104004&amp;EXT=pdf&amp;INDEX=TRU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i-scoop.eu/sustainability-sustainable-development/it-sector-electricity-demand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86/s40580-023-00380-8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mailto:george_stan@infim.ro" TargetMode="External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hyperlink" Target="mailto:cristina.besleaga@infim.ro" TargetMode="External"/><Relationship Id="rId9" Type="http://schemas.openxmlformats.org/officeDocument/2006/relationships/image" Target="../media/image19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tiff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0">
            <a:extLst>
              <a:ext uri="{FF2B5EF4-FFF2-40B4-BE49-F238E27FC236}">
                <a16:creationId xmlns:a16="http://schemas.microsoft.com/office/drawing/2014/main" id="{9639926F-4758-427A-8E0B-2979907E39E8}"/>
              </a:ext>
            </a:extLst>
          </p:cNvPr>
          <p:cNvGrpSpPr>
            <a:grpSpLocks/>
          </p:cNvGrpSpPr>
          <p:nvPr/>
        </p:nvGrpSpPr>
        <p:grpSpPr bwMode="auto">
          <a:xfrm>
            <a:off x="1528689" y="249192"/>
            <a:ext cx="9035128" cy="1176333"/>
            <a:chOff x="415" y="176"/>
            <a:chExt cx="12770" cy="1603"/>
          </a:xfrm>
        </p:grpSpPr>
        <p:pic>
          <p:nvPicPr>
            <p:cNvPr id="5" name="Picture 56" descr="header.jpg">
              <a:extLst>
                <a:ext uri="{FF2B5EF4-FFF2-40B4-BE49-F238E27FC236}">
                  <a16:creationId xmlns:a16="http://schemas.microsoft.com/office/drawing/2014/main" id="{43F3546A-E7A1-4984-96AB-DBD572208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176"/>
              <a:ext cx="12770" cy="1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2A1DDA59-1281-47FB-ABA1-EC3FB430E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60" y="244"/>
              <a:ext cx="2331" cy="10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976" tIns="33988" rIns="67976" bIns="33988">
              <a:spAutoFit/>
            </a:bodyPr>
            <a:lstStyle>
              <a:lvl1pPr defTabSz="679450"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679450"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679450"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679450"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679450"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679450" eaLnBrk="0" fontAlgn="base" hangingPunct="0">
                <a:spcBef>
                  <a:spcPct val="0"/>
                </a:spcBef>
                <a:spcAft>
                  <a:spcPct val="0"/>
                </a:spcAft>
                <a:defRPr sz="4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000" b="1" dirty="0" err="1">
                  <a:latin typeface="Times New Roman" panose="02020603050405020304" pitchFamily="18" charset="0"/>
                </a:rPr>
                <a:t>Atomi</a:t>
              </a:r>
              <a:r>
                <a:rPr lang="ro-RO" altLang="en-US" sz="1000" b="1" dirty="0">
                  <a:latin typeface="Times New Roman" panose="02020603050405020304" pitchFamily="18" charset="0"/>
                </a:rPr>
                <a:t>ș</a:t>
              </a:r>
              <a:r>
                <a:rPr lang="en-US" altLang="en-US" sz="1000" b="1" dirty="0" err="1">
                  <a:latin typeface="Times New Roman" panose="02020603050405020304" pitchFamily="18" charset="0"/>
                </a:rPr>
                <a:t>tilor</a:t>
              </a:r>
              <a:r>
                <a:rPr lang="en-US" altLang="en-US" sz="1000" b="1" dirty="0">
                  <a:latin typeface="Times New Roman" panose="02020603050405020304" pitchFamily="18" charset="0"/>
                </a:rPr>
                <a:t> 405A, M</a:t>
              </a:r>
              <a:r>
                <a:rPr lang="ro-RO" altLang="en-US" sz="1000" b="1" dirty="0">
                  <a:latin typeface="Times New Roman" panose="02020603050405020304" pitchFamily="18" charset="0"/>
                </a:rPr>
                <a:t>ă</a:t>
              </a:r>
              <a:r>
                <a:rPr lang="en-US" altLang="en-US" sz="1000" b="1" dirty="0" err="1">
                  <a:latin typeface="Times New Roman" panose="02020603050405020304" pitchFamily="18" charset="0"/>
                </a:rPr>
                <a:t>gurele</a:t>
              </a:r>
              <a:r>
                <a:rPr lang="en-US" altLang="en-US" sz="1000" b="1" dirty="0">
                  <a:latin typeface="Times New Roman" panose="02020603050405020304" pitchFamily="18" charset="0"/>
                </a:rPr>
                <a:t>, </a:t>
              </a:r>
              <a:br>
                <a:rPr lang="en-US" altLang="en-US" sz="1000" b="1" dirty="0">
                  <a:latin typeface="Times New Roman" panose="02020603050405020304" pitchFamily="18" charset="0"/>
                </a:rPr>
              </a:br>
              <a:r>
                <a:rPr lang="en-US" altLang="en-US" sz="1000" b="1" dirty="0" err="1">
                  <a:latin typeface="Times New Roman" panose="02020603050405020304" pitchFamily="18" charset="0"/>
                </a:rPr>
                <a:t>Ilfov</a:t>
              </a:r>
              <a:r>
                <a:rPr lang="en-US" altLang="en-US" sz="1000" b="1" dirty="0">
                  <a:latin typeface="Times New Roman" panose="02020603050405020304" pitchFamily="18" charset="0"/>
                </a:rPr>
                <a:t> county, ROM</a:t>
              </a:r>
              <a:r>
                <a:rPr lang="ro-RO" altLang="en-US" sz="1000" b="1" dirty="0">
                  <a:latin typeface="Times New Roman" panose="02020603050405020304" pitchFamily="18" charset="0"/>
                </a:rPr>
                <a:t>Â</a:t>
              </a:r>
              <a:r>
                <a:rPr lang="en-US" altLang="en-US" sz="1000" b="1" dirty="0">
                  <a:latin typeface="Times New Roman" panose="02020603050405020304" pitchFamily="18" charset="0"/>
                </a:rPr>
                <a:t>NIA</a:t>
              </a:r>
            </a:p>
            <a:p>
              <a:pPr algn="ctr" eaLnBrk="1" hangingPunct="1"/>
              <a:r>
                <a:rPr lang="en-US" altLang="en-US" sz="10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http://www.infim.ro</a:t>
              </a:r>
              <a:br>
                <a:rPr lang="en-US" altLang="en-US" sz="10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</a:br>
              <a:r>
                <a:rPr lang="en-US" altLang="en-US" sz="1000" b="1" dirty="0">
                  <a:solidFill>
                    <a:schemeClr val="accent2"/>
                  </a:solidFill>
                  <a:latin typeface="Times New Roman" panose="02020603050405020304" pitchFamily="18" charset="0"/>
                </a:rPr>
                <a:t>secretariat@infim.ro</a:t>
              </a:r>
              <a:endParaRPr lang="en-US" altLang="en-US" sz="1000" dirty="0">
                <a:solidFill>
                  <a:schemeClr val="accent2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703B08E-2A9E-48C1-AD18-19D496B91ADA}"/>
              </a:ext>
            </a:extLst>
          </p:cNvPr>
          <p:cNvSpPr txBox="1"/>
          <p:nvPr/>
        </p:nvSpPr>
        <p:spPr>
          <a:xfrm>
            <a:off x="826323" y="2104554"/>
            <a:ext cx="1052747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Materiale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structuri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urm</a:t>
            </a:r>
            <a:r>
              <a:rPr lang="ro-RO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toarea</a:t>
            </a:r>
            <a:endParaRPr lang="en-GB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o-RO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enera</a:t>
            </a:r>
            <a:r>
              <a:rPr lang="ro-RO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sisteme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neuromorfice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A7994A-3531-4394-A766-C1FD23D940CF}"/>
              </a:ext>
            </a:extLst>
          </p:cNvPr>
          <p:cNvSpPr txBox="1"/>
          <p:nvPr/>
        </p:nvSpPr>
        <p:spPr>
          <a:xfrm>
            <a:off x="957556" y="4838504"/>
            <a:ext cx="10265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Be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leag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V. Dumitru, L.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Hrib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ro-RO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Laafar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</a:t>
            </a:r>
            <a:r>
              <a:rPr lang="ro-RO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Pintilie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sz="2000" dirty="0">
              <a:latin typeface="Arial Black" panose="020B0A04020102020204" pitchFamily="34" charset="0"/>
            </a:endParaRPr>
          </a:p>
          <a:p>
            <a:pPr algn="ctr"/>
            <a:r>
              <a:rPr lang="en-GB" sz="2000" dirty="0">
                <a:latin typeface="Arial Black" panose="020B0A04020102020204" pitchFamily="34" charset="0"/>
              </a:rPr>
              <a:t>INCD </a:t>
            </a:r>
            <a:r>
              <a:rPr lang="en-GB" sz="2000" dirty="0" err="1">
                <a:latin typeface="Arial Black" panose="020B0A04020102020204" pitchFamily="34" charset="0"/>
              </a:rPr>
              <a:t>Fizica</a:t>
            </a:r>
            <a:r>
              <a:rPr lang="en-GB" sz="2000" dirty="0">
                <a:latin typeface="Arial Black" panose="020B0A04020102020204" pitchFamily="34" charset="0"/>
              </a:rPr>
              <a:t> </a:t>
            </a:r>
            <a:r>
              <a:rPr lang="en-GB" sz="2000" dirty="0" err="1">
                <a:latin typeface="Arial Black" panose="020B0A04020102020204" pitchFamily="34" charset="0"/>
              </a:rPr>
              <a:t>Materialelor</a:t>
            </a:r>
            <a:r>
              <a:rPr lang="en-GB" sz="2000" dirty="0">
                <a:latin typeface="Arial Black" panose="020B0A04020102020204" pitchFamily="34" charset="0"/>
              </a:rPr>
              <a:t>, str. </a:t>
            </a:r>
            <a:r>
              <a:rPr lang="en-GB" sz="2000" dirty="0" err="1">
                <a:latin typeface="Arial Black" panose="020B0A04020102020204" pitchFamily="34" charset="0"/>
              </a:rPr>
              <a:t>Atomi</a:t>
            </a:r>
            <a:r>
              <a:rPr lang="ro-RO" sz="2000" dirty="0">
                <a:latin typeface="Arial Black" panose="020B0A04020102020204" pitchFamily="34" charset="0"/>
              </a:rPr>
              <a:t>ș</a:t>
            </a:r>
            <a:r>
              <a:rPr lang="en-GB" sz="2000" dirty="0" err="1">
                <a:latin typeface="Arial Black" panose="020B0A04020102020204" pitchFamily="34" charset="0"/>
              </a:rPr>
              <a:t>tilor</a:t>
            </a:r>
            <a:r>
              <a:rPr lang="en-GB" sz="2000" dirty="0">
                <a:latin typeface="Arial Black" panose="020B0A04020102020204" pitchFamily="34" charset="0"/>
              </a:rPr>
              <a:t> 405A, M</a:t>
            </a:r>
            <a:r>
              <a:rPr lang="ro-RO" sz="2000" dirty="0">
                <a:latin typeface="Arial Black" panose="020B0A04020102020204" pitchFamily="34" charset="0"/>
              </a:rPr>
              <a:t>ă</a:t>
            </a:r>
            <a:r>
              <a:rPr lang="en-GB" sz="2000" dirty="0" err="1">
                <a:latin typeface="Arial Black" panose="020B0A04020102020204" pitchFamily="34" charset="0"/>
              </a:rPr>
              <a:t>gurele</a:t>
            </a:r>
            <a:r>
              <a:rPr lang="en-GB" sz="2000" dirty="0">
                <a:latin typeface="Arial Black" panose="020B0A04020102020204" pitchFamily="34" charset="0"/>
              </a:rPr>
              <a:t>, </a:t>
            </a:r>
            <a:r>
              <a:rPr lang="en-GB" sz="2000" dirty="0" err="1">
                <a:latin typeface="Arial Black" panose="020B0A04020102020204" pitchFamily="34" charset="0"/>
              </a:rPr>
              <a:t>Ilfov</a:t>
            </a:r>
            <a:r>
              <a:rPr lang="en-GB" sz="2000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19D23CB-BFD4-4556-947F-466271921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0466413-3CCA-4968-A043-C0379741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820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A691FC-BE09-4C76-94B6-261F934E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1739" y="6400147"/>
            <a:ext cx="4114800" cy="365125"/>
          </a:xfrm>
        </p:spPr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B2979-1B2D-4239-96A8-CD330EA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BAD50-280F-4C8E-9233-C68DA375C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8" y="199292"/>
            <a:ext cx="4778375" cy="546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5C58C-0E90-47B4-8081-20CFCC07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303" y="2450528"/>
            <a:ext cx="3713739" cy="3949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8CFE6-192E-4D47-9821-6FF1D2452354}"/>
              </a:ext>
            </a:extLst>
          </p:cNvPr>
          <p:cNvSpPr txBox="1"/>
          <p:nvPr/>
        </p:nvSpPr>
        <p:spPr>
          <a:xfrm>
            <a:off x="7732672" y="875829"/>
            <a:ext cx="2399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Follow Cyber Swarm Inc. on Facebook</a:t>
            </a:r>
            <a:endParaRPr lang="ro-RO" b="1" dirty="0"/>
          </a:p>
          <a:p>
            <a:pPr algn="ctr"/>
            <a:r>
              <a:rPr lang="ro-RO" b="1" dirty="0" err="1"/>
              <a:t>and</a:t>
            </a:r>
            <a:r>
              <a:rPr lang="ro-RO" b="1" dirty="0"/>
              <a:t> </a:t>
            </a:r>
            <a:r>
              <a:rPr lang="ro-RO" b="1" dirty="0" err="1"/>
              <a:t>Instagram</a:t>
            </a: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5A6D7-AF85-4145-89E7-45E601D5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393" y="113926"/>
            <a:ext cx="2908391" cy="3053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0AA17-1B96-4CD9-9846-7F76A12D08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30105"/>
          <a:stretch/>
        </p:blipFill>
        <p:spPr>
          <a:xfrm>
            <a:off x="10274104" y="49211"/>
            <a:ext cx="1824951" cy="2399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8F0559-469E-429B-99F1-6E396EAB9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1" b="36616"/>
          <a:stretch/>
        </p:blipFill>
        <p:spPr>
          <a:xfrm>
            <a:off x="4997954" y="3167517"/>
            <a:ext cx="2491268" cy="2787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531D7-E630-474C-8BE0-BD37DFD5F2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7" b="35180"/>
          <a:stretch/>
        </p:blipFill>
        <p:spPr>
          <a:xfrm>
            <a:off x="4674845" y="5322275"/>
            <a:ext cx="3164458" cy="149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3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558285-9CEB-46D0-AA19-C223117F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A273-5C8B-4E51-9CF3-A8527F72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11</a:t>
            </a:fld>
            <a:endParaRPr lang="en-GB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7ADA7594-CA48-4B7B-8B36-E16248AF1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1" y="98474"/>
            <a:ext cx="4051496" cy="405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EADDB0-B3EF-4A46-9EE8-604C6DB40931}"/>
              </a:ext>
            </a:extLst>
          </p:cNvPr>
          <p:cNvSpPr txBox="1"/>
          <p:nvPr/>
        </p:nvSpPr>
        <p:spPr>
          <a:xfrm>
            <a:off x="7560603" y="2210972"/>
            <a:ext cx="4598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latin typeface="Arial Black" panose="020B0A04020102020204" pitchFamily="34" charset="0"/>
              </a:rPr>
              <a:t>Mul</a:t>
            </a:r>
            <a:r>
              <a:rPr lang="ro-RO" sz="4000" dirty="0">
                <a:latin typeface="Arial Black" panose="020B0A04020102020204" pitchFamily="34" charset="0"/>
              </a:rPr>
              <a:t>ț</a:t>
            </a:r>
            <a:r>
              <a:rPr lang="en-GB" sz="4000" dirty="0" err="1">
                <a:latin typeface="Arial Black" panose="020B0A04020102020204" pitchFamily="34" charset="0"/>
              </a:rPr>
              <a:t>umesc</a:t>
            </a:r>
            <a:r>
              <a:rPr lang="en-GB" sz="4000" dirty="0">
                <a:latin typeface="Arial Black" panose="020B0A04020102020204" pitchFamily="34" charset="0"/>
              </a:rPr>
              <a:t> </a:t>
            </a:r>
            <a:r>
              <a:rPr lang="en-GB" sz="4000" dirty="0" err="1">
                <a:latin typeface="Arial Black" panose="020B0A04020102020204" pitchFamily="34" charset="0"/>
              </a:rPr>
              <a:t>pentru</a:t>
            </a:r>
            <a:r>
              <a:rPr lang="en-GB" sz="4000" dirty="0">
                <a:latin typeface="Arial Black" panose="020B0A04020102020204" pitchFamily="34" charset="0"/>
              </a:rPr>
              <a:t> </a:t>
            </a:r>
            <a:r>
              <a:rPr lang="en-GB" sz="4000" dirty="0" err="1">
                <a:latin typeface="Arial Black" panose="020B0A04020102020204" pitchFamily="34" charset="0"/>
              </a:rPr>
              <a:t>aten</a:t>
            </a:r>
            <a:r>
              <a:rPr lang="ro-RO" sz="4000" dirty="0">
                <a:latin typeface="Arial Black" panose="020B0A04020102020204" pitchFamily="34" charset="0"/>
              </a:rPr>
              <a:t>ț</a:t>
            </a:r>
            <a:r>
              <a:rPr lang="en-GB" sz="4000" dirty="0" err="1">
                <a:latin typeface="Arial Black" panose="020B0A04020102020204" pitchFamily="34" charset="0"/>
              </a:rPr>
              <a:t>ie</a:t>
            </a:r>
            <a:r>
              <a:rPr lang="en-GB" sz="4000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2ED0C8-BC0F-4A16-AB04-B18D4D99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34913"/>
          <a:stretch/>
        </p:blipFill>
        <p:spPr>
          <a:xfrm>
            <a:off x="3347324" y="549904"/>
            <a:ext cx="4310189" cy="4821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F71B2-59F2-4E2E-92B4-883FB0F22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7" b="17417"/>
          <a:stretch/>
        </p:blipFill>
        <p:spPr>
          <a:xfrm>
            <a:off x="3206649" y="5368180"/>
            <a:ext cx="4450864" cy="95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4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628487-6BD3-4ECE-ACCE-DC69D74A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GB" dirty="0" err="1"/>
              <a:t>septembrie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CD702F-47F5-44B2-9961-C00ED2341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2AC81-EF9F-457C-81DB-80178C87F1D8}"/>
              </a:ext>
            </a:extLst>
          </p:cNvPr>
          <p:cNvSpPr txBox="1"/>
          <p:nvPr/>
        </p:nvSpPr>
        <p:spPr>
          <a:xfrm>
            <a:off x="110067" y="92562"/>
            <a:ext cx="11856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Motiva</a:t>
            </a:r>
            <a:r>
              <a:rPr lang="ro-RO" b="1" dirty="0"/>
              <a:t>ț</a:t>
            </a:r>
            <a:r>
              <a:rPr lang="en-GB" b="1" dirty="0" err="1"/>
              <a:t>ie</a:t>
            </a:r>
            <a:endParaRPr lang="en-GB" b="1" dirty="0"/>
          </a:p>
          <a:p>
            <a:endParaRPr lang="en-GB" dirty="0"/>
          </a:p>
          <a:p>
            <a:pPr algn="just"/>
            <a:r>
              <a:rPr lang="en-GB" u="sng" dirty="0" err="1"/>
              <a:t>Explozia</a:t>
            </a:r>
            <a:r>
              <a:rPr lang="en-GB" u="sng" dirty="0"/>
              <a:t> </a:t>
            </a:r>
            <a:r>
              <a:rPr lang="en-GB" u="sng" dirty="0" err="1"/>
              <a:t>Inteligentei</a:t>
            </a:r>
            <a:r>
              <a:rPr lang="en-GB" u="sng" dirty="0"/>
              <a:t> </a:t>
            </a:r>
            <a:r>
              <a:rPr lang="en-GB" u="sng" dirty="0" err="1"/>
              <a:t>Artificiale</a:t>
            </a:r>
            <a:r>
              <a:rPr lang="en-GB" u="sng" dirty="0"/>
              <a:t> </a:t>
            </a:r>
            <a:r>
              <a:rPr lang="en-GB" dirty="0"/>
              <a:t>(IA, </a:t>
            </a:r>
            <a:r>
              <a:rPr lang="en-GB" dirty="0" err="1"/>
              <a:t>sau</a:t>
            </a:r>
            <a:r>
              <a:rPr lang="en-GB" dirty="0"/>
              <a:t> AI </a:t>
            </a:r>
            <a:r>
              <a:rPr lang="ro-RO" dirty="0"/>
              <a:t>î</a:t>
            </a:r>
            <a:r>
              <a:rPr lang="en-GB" dirty="0"/>
              <a:t>n </a:t>
            </a:r>
            <a:r>
              <a:rPr lang="en-GB" dirty="0" err="1"/>
              <a:t>englez</a:t>
            </a:r>
            <a:r>
              <a:rPr lang="ro-RO" dirty="0"/>
              <a:t>ă</a:t>
            </a:r>
            <a:r>
              <a:rPr lang="en-GB" dirty="0"/>
              <a:t>): </a:t>
            </a:r>
            <a:r>
              <a:rPr lang="ro-RO" dirty="0"/>
              <a:t>dezvoltarea accelerată a aplicațiilor și modelelor de IA generează cerințe masive de calcul</a:t>
            </a:r>
            <a:r>
              <a:rPr lang="en-US" dirty="0"/>
              <a:t>;</a:t>
            </a:r>
            <a:endParaRPr lang="en-GB" dirty="0"/>
          </a:p>
          <a:p>
            <a:pPr algn="just"/>
            <a:r>
              <a:rPr lang="en-GB" u="sng" dirty="0" err="1"/>
              <a:t>Consum</a:t>
            </a:r>
            <a:r>
              <a:rPr lang="en-GB" u="sng" dirty="0"/>
              <a:t> </a:t>
            </a:r>
            <a:r>
              <a:rPr lang="en-GB" u="sng" dirty="0" err="1"/>
              <a:t>extraordinar</a:t>
            </a:r>
            <a:r>
              <a:rPr lang="en-GB" u="sng" dirty="0"/>
              <a:t> de </a:t>
            </a:r>
            <a:r>
              <a:rPr lang="en-GB" u="sng" dirty="0" err="1"/>
              <a:t>energie</a:t>
            </a:r>
            <a:r>
              <a:rPr lang="en-GB" u="sng" dirty="0"/>
              <a:t> cu </a:t>
            </a:r>
            <a:r>
              <a:rPr lang="en-GB" u="sng" dirty="0" err="1"/>
              <a:t>actuala</a:t>
            </a:r>
            <a:r>
              <a:rPr lang="en-GB" u="sng" dirty="0"/>
              <a:t> </a:t>
            </a:r>
            <a:r>
              <a:rPr lang="en-GB" u="sng" dirty="0" err="1"/>
              <a:t>tehnologie</a:t>
            </a:r>
            <a:r>
              <a:rPr lang="en-GB" u="sng" dirty="0"/>
              <a:t> CMOS</a:t>
            </a:r>
            <a:r>
              <a:rPr lang="en-GB" dirty="0"/>
              <a:t>: </a:t>
            </a:r>
            <a:r>
              <a:rPr lang="ro-RO" dirty="0"/>
              <a:t>implică un consum extraordinar de energie, ceea ce ridică probleme de sustenabilitate și eficiență.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36BB1-86C9-44F0-A7E8-947C479435E5}"/>
              </a:ext>
            </a:extLst>
          </p:cNvPr>
          <p:cNvSpPr/>
          <p:nvPr/>
        </p:nvSpPr>
        <p:spPr>
          <a:xfrm>
            <a:off x="3793067" y="2544601"/>
            <a:ext cx="2583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151515"/>
                </a:solidFill>
                <a:effectLst/>
                <a:latin typeface="tenon"/>
              </a:rPr>
              <a:t>“In 2020, the information and communication technology sector as a whole, including data centers, networks and user devices, consumed about 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  <a:hlinkClick r:id="rId2"/>
              </a:rPr>
              <a:t>915 </a:t>
            </a:r>
            <a:r>
              <a:rPr lang="en-US" sz="1400" b="0" i="0" dirty="0" err="1">
                <a:solidFill>
                  <a:srgbClr val="FF0000"/>
                </a:solidFill>
                <a:effectLst/>
                <a:latin typeface="tenon"/>
                <a:hlinkClick r:id="rId2"/>
              </a:rPr>
              <a:t>TWh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</a:rPr>
              <a:t> of electricity, or 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  <a:hlinkClick r:id="rId3"/>
              </a:rPr>
              <a:t>4-6%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</a:rPr>
              <a:t> of all electricity used in the world.</a:t>
            </a:r>
            <a:r>
              <a:rPr lang="en-US" sz="1400" b="0" i="0" dirty="0">
                <a:solidFill>
                  <a:srgbClr val="151515"/>
                </a:solidFill>
                <a:effectLst/>
                <a:latin typeface="tenon"/>
              </a:rPr>
              <a:t> </a:t>
            </a:r>
          </a:p>
          <a:p>
            <a:pPr algn="just"/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</a:rPr>
              <a:t>The electricity demand of the IT sector may reach 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  <a:hlinkClick r:id="rId4"/>
              </a:rPr>
              <a:t>3,200 </a:t>
            </a:r>
            <a:r>
              <a:rPr lang="en-US" sz="1400" b="0" i="0" dirty="0" err="1">
                <a:solidFill>
                  <a:srgbClr val="FF0000"/>
                </a:solidFill>
                <a:effectLst/>
                <a:latin typeface="tenon"/>
                <a:hlinkClick r:id="rId4"/>
              </a:rPr>
              <a:t>TWh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tenon"/>
              </a:rPr>
              <a:t> by 2030</a:t>
            </a:r>
            <a:r>
              <a:rPr lang="en-US" sz="1400" b="0" i="0" dirty="0">
                <a:solidFill>
                  <a:srgbClr val="151515"/>
                </a:solidFill>
                <a:effectLst/>
                <a:latin typeface="tenon"/>
              </a:rPr>
              <a:t>.”</a:t>
            </a:r>
          </a:p>
          <a:p>
            <a:pPr algn="just"/>
            <a:endParaRPr lang="en-US" sz="1400" b="0" i="0" dirty="0">
              <a:solidFill>
                <a:srgbClr val="151515"/>
              </a:solidFill>
              <a:effectLst/>
              <a:latin typeface="tenon"/>
            </a:endParaRPr>
          </a:p>
          <a:p>
            <a:r>
              <a:rPr lang="en-US" sz="1400" i="1" dirty="0"/>
              <a:t>https://frontiergroup.org/resources/fact-file-computing-is-using-more-energy-than-ever/</a:t>
            </a:r>
          </a:p>
          <a:p>
            <a:endParaRPr lang="en-US" sz="1400" b="0" i="0" dirty="0">
              <a:solidFill>
                <a:srgbClr val="151515"/>
              </a:solidFill>
              <a:effectLst/>
              <a:latin typeface="teno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DB543-571C-455A-AF82-1CBB47F0E6E7}"/>
              </a:ext>
            </a:extLst>
          </p:cNvPr>
          <p:cNvSpPr/>
          <p:nvPr/>
        </p:nvSpPr>
        <p:spPr>
          <a:xfrm>
            <a:off x="9625816" y="2582335"/>
            <a:ext cx="24442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323232"/>
                </a:solidFill>
                <a:effectLst/>
                <a:latin typeface="interstate"/>
              </a:rPr>
              <a:t>Tracing oxygen consumption, the brain accounts for about 20% of the body’s energy consumption, despite only representing 2 percent  of its weight.</a:t>
            </a:r>
          </a:p>
          <a:p>
            <a:pPr algn="just"/>
            <a:r>
              <a:rPr lang="en-US" sz="1400" b="0" i="0" dirty="0">
                <a:solidFill>
                  <a:srgbClr val="323232"/>
                </a:solidFill>
                <a:effectLst/>
                <a:latin typeface="interstate"/>
              </a:rPr>
              <a:t>That’s around </a:t>
            </a:r>
            <a:r>
              <a:rPr lang="en-US" sz="1400" b="0" i="0" dirty="0">
                <a:solidFill>
                  <a:srgbClr val="FF0000"/>
                </a:solidFill>
                <a:effectLst/>
                <a:latin typeface="interstate"/>
              </a:rPr>
              <a:t>0.3 kilowatt hours (kWh) per day for an average adult, more than 100 times what the typical smartphone requires daily.</a:t>
            </a:r>
          </a:p>
          <a:p>
            <a:pPr algn="just"/>
            <a:r>
              <a:rPr lang="en-US" sz="1400" b="0" i="0" dirty="0">
                <a:solidFill>
                  <a:srgbClr val="FF0000"/>
                </a:solidFill>
                <a:effectLst/>
                <a:latin typeface="interstate"/>
              </a:rPr>
              <a:t> </a:t>
            </a:r>
            <a:r>
              <a:rPr lang="en-US" sz="1400" i="1" dirty="0"/>
              <a:t>https://bond.edu.au/news/how-much-energy-do-we-expend-using-our-brains</a:t>
            </a:r>
          </a:p>
        </p:txBody>
      </p:sp>
      <p:pic>
        <p:nvPicPr>
          <p:cNvPr id="7" name="Picture 6" descr="How much electricity do data centers use compared to whole countries ">
            <a:extLst>
              <a:ext uri="{FF2B5EF4-FFF2-40B4-BE49-F238E27FC236}">
                <a16:creationId xmlns:a16="http://schemas.microsoft.com/office/drawing/2014/main" id="{B08C605C-FE85-4FDD-8634-445EC166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5" y="2129243"/>
            <a:ext cx="3382429" cy="345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0E6414-62DC-4E23-9AA5-AC8F5411F88A}"/>
              </a:ext>
            </a:extLst>
          </p:cNvPr>
          <p:cNvSpPr/>
          <p:nvPr/>
        </p:nvSpPr>
        <p:spPr>
          <a:xfrm>
            <a:off x="562097" y="5583902"/>
            <a:ext cx="29906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https://www.dw.com/en/data-centers-energy-consumption-steady-despite-big-growth-because-of-increasing-efficiency/a-60444548</a:t>
            </a:r>
          </a:p>
        </p:txBody>
      </p:sp>
      <p:pic>
        <p:nvPicPr>
          <p:cNvPr id="1026" name="Picture 2" descr="https://miro.medium.com/v2/resize:fit:700/0*C3C1UKX7XfrFsXpi">
            <a:extLst>
              <a:ext uri="{FF2B5EF4-FFF2-40B4-BE49-F238E27FC236}">
                <a16:creationId xmlns:a16="http://schemas.microsoft.com/office/drawing/2014/main" id="{1025BA3A-DA2E-47BA-8136-7ED915833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67" y="1709479"/>
            <a:ext cx="3146700" cy="209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iro.medium.com/v2/resize:fit:700/0*mX601aF0rEFdWGaR">
            <a:extLst>
              <a:ext uri="{FF2B5EF4-FFF2-40B4-BE49-F238E27FC236}">
                <a16:creationId xmlns:a16="http://schemas.microsoft.com/office/drawing/2014/main" id="{26EAC483-0994-4C16-8949-04049899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67" y="4098872"/>
            <a:ext cx="3146701" cy="20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9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0A9C99-D69C-4759-B5D8-57DDDC2B1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GB" dirty="0" err="1"/>
              <a:t>septembrie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21B72-8F8B-4FB4-9081-E6EAE195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3</a:t>
            </a:fld>
            <a:endParaRPr lang="en-GB"/>
          </a:p>
        </p:txBody>
      </p:sp>
      <p:pic>
        <p:nvPicPr>
          <p:cNvPr id="2050" name="Picture 2" descr="Synapse: Meaning, Types &amp; Transmission of Impulse | AESL">
            <a:extLst>
              <a:ext uri="{FF2B5EF4-FFF2-40B4-BE49-F238E27FC236}">
                <a16:creationId xmlns:a16="http://schemas.microsoft.com/office/drawing/2014/main" id="{2E234F16-1268-48B7-AEBD-5761E95F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6" y="206375"/>
            <a:ext cx="4295776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o-inspired artificial synapses: Neuromorphic computing ...">
            <a:extLst>
              <a:ext uri="{FF2B5EF4-FFF2-40B4-BE49-F238E27FC236}">
                <a16:creationId xmlns:a16="http://schemas.microsoft.com/office/drawing/2014/main" id="{06D1A5C0-AE8F-450C-A1C5-A2708B74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733" y="199730"/>
            <a:ext cx="4944535" cy="274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imicking biological synapses with a-HfSiOx-based memristor ...">
            <a:extLst>
              <a:ext uri="{FF2B5EF4-FFF2-40B4-BE49-F238E27FC236}">
                <a16:creationId xmlns:a16="http://schemas.microsoft.com/office/drawing/2014/main" id="{711C958B-A35B-4DDA-A148-402B0D283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3" y="3120538"/>
            <a:ext cx="3826933" cy="30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6D5E5-FA58-4E70-9571-754E496484A6}"/>
              </a:ext>
            </a:extLst>
          </p:cNvPr>
          <p:cNvSpPr txBox="1"/>
          <p:nvPr/>
        </p:nvSpPr>
        <p:spPr>
          <a:xfrm>
            <a:off x="5630333" y="3120538"/>
            <a:ext cx="6341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0000FF"/>
                </a:solidFill>
              </a:rPr>
              <a:t>Memories - Materials, Devices, Circuits and Systems 6 (2023) 100088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FC2013-1015-472A-9785-ED3FF1B10B8C}"/>
              </a:ext>
            </a:extLst>
          </p:cNvPr>
          <p:cNvSpPr txBox="1"/>
          <p:nvPr/>
        </p:nvSpPr>
        <p:spPr>
          <a:xfrm>
            <a:off x="5774267" y="3768948"/>
            <a:ext cx="5939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Nano Convergence (2023) 10:33; </a:t>
            </a:r>
            <a:r>
              <a:rPr lang="en-GB" sz="1400" dirty="0">
                <a:hlinkClick r:id="rId5"/>
              </a:rPr>
              <a:t>https://doi.org/10.1186/s40580-023-00380-8</a:t>
            </a:r>
            <a:endParaRPr lang="en-GB" sz="1400" dirty="0"/>
          </a:p>
          <a:p>
            <a:endParaRPr lang="en-GB" dirty="0"/>
          </a:p>
          <a:p>
            <a:pPr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Memristorii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foarte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potriviti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sinapse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artificiale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î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re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neoromorfice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artificiale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viitoarele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calculatoare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neuromorfice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consum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foarte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energie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Memristorii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 de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rezisten</a:t>
            </a:r>
            <a:r>
              <a:rPr lang="ro-R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ță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ultima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valoare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memorie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D93A12A-AEBC-4554-8C05-139E31E2D3E6}"/>
              </a:ext>
            </a:extLst>
          </p:cNvPr>
          <p:cNvSpPr/>
          <p:nvPr/>
        </p:nvSpPr>
        <p:spPr>
          <a:xfrm>
            <a:off x="5251452" y="4648199"/>
            <a:ext cx="455081" cy="237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39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7A947-E704-4D23-9466-16E3A742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4AC41-A62F-4924-8E10-01FC3383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5EE08EB-F208-4454-BBC3-E85DBA26E7D9}" type="slidenum">
              <a:rPr lang="en-GB" smtClean="0"/>
              <a:t>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8B0F8D-D0C2-444A-BD66-B674C113D83A}"/>
              </a:ext>
            </a:extLst>
          </p:cNvPr>
          <p:cNvSpPr txBox="1"/>
          <p:nvPr/>
        </p:nvSpPr>
        <p:spPr>
          <a:xfrm>
            <a:off x="60960" y="65650"/>
            <a:ext cx="119809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 err="1"/>
              <a:t>Memristorii</a:t>
            </a:r>
            <a:r>
              <a:rPr lang="ro-RO" dirty="0"/>
              <a:t> pot fi clasificați în două tipuri:</a:t>
            </a:r>
            <a:br>
              <a:rPr lang="ro-RO" dirty="0"/>
            </a:br>
            <a:r>
              <a:rPr lang="ro-RO" i="1" dirty="0"/>
              <a:t>i) </a:t>
            </a:r>
            <a:r>
              <a:rPr lang="ro-RO" b="1" dirty="0" err="1"/>
              <a:t>filamentari</a:t>
            </a:r>
            <a:br>
              <a:rPr lang="ro-RO" dirty="0"/>
            </a:br>
            <a:r>
              <a:rPr lang="ro-RO" i="1" dirty="0"/>
              <a:t>ii) </a:t>
            </a:r>
            <a:r>
              <a:rPr lang="ro-RO" b="1" dirty="0"/>
              <a:t>non-</a:t>
            </a:r>
            <a:r>
              <a:rPr lang="ro-RO" b="1" dirty="0" err="1"/>
              <a:t>filamentari</a:t>
            </a:r>
            <a:r>
              <a:rPr lang="ro-RO" dirty="0"/>
              <a:t>, precum cei feroelectrici, </a:t>
            </a:r>
            <a:r>
              <a:rPr lang="ro-RO" dirty="0" err="1"/>
              <a:t>spintronici</a:t>
            </a:r>
            <a:r>
              <a:rPr lang="ro-RO" dirty="0"/>
              <a:t>, diode de </a:t>
            </a:r>
            <a:r>
              <a:rPr lang="ro-RO" dirty="0" err="1"/>
              <a:t>tunelare</a:t>
            </a:r>
            <a:r>
              <a:rPr lang="ro-RO" dirty="0"/>
              <a:t> rezonantă, cu tranziție de fază, cu tranziție </a:t>
            </a:r>
            <a:r>
              <a:rPr lang="ro-RO" dirty="0" err="1"/>
              <a:t>Mott</a:t>
            </a:r>
            <a:r>
              <a:rPr lang="ro-RO" dirty="0"/>
              <a:t> și </a:t>
            </a:r>
            <a:r>
              <a:rPr lang="en-US" dirty="0"/>
              <a:t>        </a:t>
            </a:r>
            <a:r>
              <a:rPr lang="ro-RO" dirty="0" err="1"/>
              <a:t>memristori</a:t>
            </a:r>
            <a:r>
              <a:rPr lang="ro-RO" dirty="0"/>
              <a:t> controlați de câmp magnetic.</a:t>
            </a:r>
            <a:endParaRPr lang="en-US" dirty="0"/>
          </a:p>
          <a:p>
            <a:endParaRPr lang="en-US" dirty="0"/>
          </a:p>
          <a:p>
            <a:pPr algn="just"/>
            <a:r>
              <a:rPr lang="ro-RO" dirty="0"/>
              <a:t>În prezent, efortul cercetătorilor este predominant îndreptat către </a:t>
            </a:r>
            <a:r>
              <a:rPr lang="ro-RO" b="1" dirty="0" err="1"/>
              <a:t>memristorii</a:t>
            </a:r>
            <a:r>
              <a:rPr lang="en-US" b="1" dirty="0"/>
              <a:t> </a:t>
            </a:r>
            <a:r>
              <a:rPr lang="ro-RO" b="1" dirty="0" err="1"/>
              <a:t>filamentari</a:t>
            </a:r>
            <a:r>
              <a:rPr lang="ro-RO" b="1" dirty="0"/>
              <a:t> </a:t>
            </a:r>
            <a:r>
              <a:rPr lang="ro-RO" dirty="0"/>
              <a:t>însă aceștia </a:t>
            </a:r>
            <a:r>
              <a:rPr lang="ro-RO" b="1" dirty="0"/>
              <a:t>au dezavantaje precum</a:t>
            </a:r>
            <a:r>
              <a:rPr lang="en-US" dirty="0"/>
              <a:t>:</a:t>
            </a:r>
          </a:p>
          <a:p>
            <a:pPr algn="just"/>
            <a:r>
              <a:rPr lang="ro-RO" dirty="0"/>
              <a:t>uniformitate redusă, necesitatea unui proces inițial de formare, curenți greu de controlat și „</a:t>
            </a:r>
            <a:r>
              <a:rPr lang="en-US" dirty="0" err="1"/>
              <a:t>aleatorietate</a:t>
            </a:r>
            <a:r>
              <a:rPr lang="ro-RO" dirty="0"/>
              <a:t>” la ruperea filamentului, fiabilitate insuficientă, iar modularea conductanței este limitată de geometria filamentului.</a:t>
            </a:r>
            <a:endParaRPr lang="en-US" dirty="0"/>
          </a:p>
        </p:txBody>
      </p:sp>
      <p:pic>
        <p:nvPicPr>
          <p:cNvPr id="1026" name="Picture 2" descr="Filament-type memristor in (a) LRS and (b) HRS. | Download Scientific  Diagram">
            <a:extLst>
              <a:ext uri="{FF2B5EF4-FFF2-40B4-BE49-F238E27FC236}">
                <a16:creationId xmlns:a16="http://schemas.microsoft.com/office/drawing/2014/main" id="{46684BDA-B6E8-47C6-8EBA-2FE8BCDAF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0" y="2863513"/>
            <a:ext cx="61055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85E4F-75F8-4FD2-A93B-C223FD36D838}"/>
              </a:ext>
            </a:extLst>
          </p:cNvPr>
          <p:cNvSpPr txBox="1"/>
          <p:nvPr/>
        </p:nvSpPr>
        <p:spPr>
          <a:xfrm>
            <a:off x="1073835" y="3062122"/>
            <a:ext cx="6143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Metal</a:t>
            </a:r>
            <a:endParaRPr lang="ro-RO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88AF47-F054-4222-83D7-4D65916437A2}"/>
              </a:ext>
            </a:extLst>
          </p:cNvPr>
          <p:cNvSpPr txBox="1"/>
          <p:nvPr/>
        </p:nvSpPr>
        <p:spPr>
          <a:xfrm>
            <a:off x="1002324" y="4598798"/>
            <a:ext cx="6143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Metal</a:t>
            </a:r>
            <a:endParaRPr lang="ro-RO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C93ED-08D0-4481-930C-C4564894A376}"/>
              </a:ext>
            </a:extLst>
          </p:cNvPr>
          <p:cNvSpPr txBox="1"/>
          <p:nvPr/>
        </p:nvSpPr>
        <p:spPr>
          <a:xfrm>
            <a:off x="818271" y="3639702"/>
            <a:ext cx="7335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o-RO" sz="1400" dirty="0"/>
              <a:t>Izolator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64152-0527-46A9-BDCC-EF54B333C90E}"/>
              </a:ext>
            </a:extLst>
          </p:cNvPr>
          <p:cNvSpPr txBox="1"/>
          <p:nvPr/>
        </p:nvSpPr>
        <p:spPr>
          <a:xfrm>
            <a:off x="92256" y="4116758"/>
            <a:ext cx="16064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Filament conductor</a:t>
            </a:r>
            <a:endParaRPr lang="ro-RO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CA916-B2B4-453D-8220-39874E3ABBB0}"/>
              </a:ext>
            </a:extLst>
          </p:cNvPr>
          <p:cNvSpPr/>
          <p:nvPr/>
        </p:nvSpPr>
        <p:spPr>
          <a:xfrm>
            <a:off x="2443090" y="5298886"/>
            <a:ext cx="370449" cy="269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320642-4ABC-492C-A6F0-C1D88B6D56F5}"/>
              </a:ext>
            </a:extLst>
          </p:cNvPr>
          <p:cNvSpPr/>
          <p:nvPr/>
        </p:nvSpPr>
        <p:spPr>
          <a:xfrm>
            <a:off x="4560278" y="5298885"/>
            <a:ext cx="370449" cy="269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418B2-23C3-4CEE-A951-219766A7F258}"/>
              </a:ext>
            </a:extLst>
          </p:cNvPr>
          <p:cNvSpPr txBox="1"/>
          <p:nvPr/>
        </p:nvSpPr>
        <p:spPr>
          <a:xfrm>
            <a:off x="5061823" y="5012837"/>
            <a:ext cx="151990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Filament </a:t>
            </a:r>
            <a:r>
              <a:rPr lang="ro-RO" sz="1400" dirty="0"/>
              <a:t>întrerupt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9B5B7F-3485-4C45-BF06-65C4642F7D9B}"/>
              </a:ext>
            </a:extLst>
          </p:cNvPr>
          <p:cNvCxnSpPr/>
          <p:nvPr/>
        </p:nvCxnSpPr>
        <p:spPr>
          <a:xfrm flipH="1" flipV="1">
            <a:off x="4815841" y="4752686"/>
            <a:ext cx="245982" cy="5461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69A6092-66AF-487A-BA9E-178F1FF998D8}"/>
              </a:ext>
            </a:extLst>
          </p:cNvPr>
          <p:cNvSpPr/>
          <p:nvPr/>
        </p:nvSpPr>
        <p:spPr>
          <a:xfrm>
            <a:off x="234510" y="534359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>
                <a:solidFill>
                  <a:srgbClr val="0000FF"/>
                </a:solidFill>
              </a:rPr>
              <a:t>Memristors: A Journey from Material Engineering to Beyond Von-Neumann Computing; https://doi.org/10.29292/jics.v16i1.479</a:t>
            </a:r>
            <a:endParaRPr lang="en-US" sz="1400" i="1" dirty="0">
              <a:solidFill>
                <a:srgbClr val="0000FF"/>
              </a:solidFill>
              <a:effectLst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06D5F-8287-4D99-B392-7E641970D121}"/>
              </a:ext>
            </a:extLst>
          </p:cNvPr>
          <p:cNvSpPr/>
          <p:nvPr/>
        </p:nvSpPr>
        <p:spPr>
          <a:xfrm>
            <a:off x="6274190" y="2675296"/>
            <a:ext cx="5720861" cy="1477328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o-RO" b="1" dirty="0" err="1"/>
              <a:t>Memristorii</a:t>
            </a:r>
            <a:r>
              <a:rPr lang="ro-RO" b="1" dirty="0"/>
              <a:t> fără filament</a:t>
            </a:r>
            <a:r>
              <a:rPr lang="ro-RO" dirty="0"/>
              <a:t> au avantajul, comparativ cu cei </a:t>
            </a:r>
            <a:r>
              <a:rPr lang="ro-RO" dirty="0" err="1"/>
              <a:t>filamentari</a:t>
            </a:r>
            <a:r>
              <a:rPr lang="ro-RO" dirty="0"/>
              <a:t>, de a oferi o </a:t>
            </a:r>
            <a:r>
              <a:rPr lang="ro-RO" b="1" dirty="0"/>
              <a:t>comutare uniformă și dinamică, folosind un curent redus și ușor controlabil</a:t>
            </a:r>
            <a:r>
              <a:rPr lang="ro-RO" dirty="0"/>
              <a:t>. Acest tip de </a:t>
            </a:r>
            <a:r>
              <a:rPr lang="ro-RO" dirty="0" err="1"/>
              <a:t>memristor</a:t>
            </a:r>
            <a:r>
              <a:rPr lang="ro-RO" dirty="0"/>
              <a:t> poate obține cu ușurință mai </a:t>
            </a:r>
            <a:r>
              <a:rPr lang="ro-RO" b="1" dirty="0"/>
              <a:t>multe stări de rezistență, fără a necesita un proces inițial de formare</a:t>
            </a:r>
            <a:r>
              <a:rPr lang="ro-RO" dirty="0"/>
              <a:t>.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FA4DF82D-1099-49C3-9312-65EB6E65301C}"/>
              </a:ext>
            </a:extLst>
          </p:cNvPr>
          <p:cNvSpPr/>
          <p:nvPr/>
        </p:nvSpPr>
        <p:spPr>
          <a:xfrm>
            <a:off x="8677881" y="4147593"/>
            <a:ext cx="913477" cy="860213"/>
          </a:xfrm>
          <a:prstGeom prst="downArrow">
            <a:avLst/>
          </a:prstGeom>
          <a:solidFill>
            <a:schemeClr val="bg1"/>
          </a:solidFill>
          <a:ln w="95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636B8E-E0BB-4DA0-BF4A-2D317BDBB8D7}"/>
              </a:ext>
            </a:extLst>
          </p:cNvPr>
          <p:cNvSpPr txBox="1"/>
          <p:nvPr/>
        </p:nvSpPr>
        <p:spPr>
          <a:xfrm>
            <a:off x="6769679" y="5054432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rgbClr val="C00000"/>
                </a:solidFill>
              </a:rPr>
              <a:t>Tehnologie dezvoltată în INCD Fizica Materialelor</a:t>
            </a:r>
          </a:p>
        </p:txBody>
      </p:sp>
    </p:spTree>
    <p:extLst>
      <p:ext uri="{BB962C8B-B14F-4D97-AF65-F5344CB8AC3E}">
        <p14:creationId xmlns:p14="http://schemas.microsoft.com/office/powerpoint/2010/main" val="3019832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2F0204-6475-439D-BE0D-99608073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488047-8CE5-4AB1-B32D-EC010C21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8B92-0689-43F6-90B8-A04BAEEA20DB}"/>
              </a:ext>
            </a:extLst>
          </p:cNvPr>
          <p:cNvSpPr txBox="1"/>
          <p:nvPr/>
        </p:nvSpPr>
        <p:spPr>
          <a:xfrm>
            <a:off x="0" y="729495"/>
            <a:ext cx="1180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Dispozitiv cu </a:t>
            </a:r>
            <a:r>
              <a:rPr lang="ro-RO" b="1" dirty="0"/>
              <a:t>arhitectură simplă </a:t>
            </a:r>
            <a:r>
              <a:rPr lang="ro-RO" dirty="0"/>
              <a:t>care implică puține procese tehnologice toate </a:t>
            </a:r>
            <a:r>
              <a:rPr lang="ro-RO" b="1" dirty="0"/>
              <a:t>compatibile cu fabricarea la scală industrială</a:t>
            </a:r>
            <a:r>
              <a:rPr lang="en-US" dirty="0"/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C3319C-4BD6-4C59-A154-767FD2804B8B}"/>
              </a:ext>
            </a:extLst>
          </p:cNvPr>
          <p:cNvSpPr/>
          <p:nvPr/>
        </p:nvSpPr>
        <p:spPr>
          <a:xfrm>
            <a:off x="2774248" y="50568"/>
            <a:ext cx="485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/>
              <a:t>Tehnologie dezvoltată în INCD Fizica Materialelor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C5F4D1-700B-4E6C-B406-DAFA2582378B}"/>
              </a:ext>
            </a:extLst>
          </p:cNvPr>
          <p:cNvGrpSpPr/>
          <p:nvPr/>
        </p:nvGrpSpPr>
        <p:grpSpPr>
          <a:xfrm>
            <a:off x="181705" y="1224623"/>
            <a:ext cx="3167333" cy="2361881"/>
            <a:chOff x="45718" y="1632587"/>
            <a:chExt cx="3167333" cy="236188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335AA81-167D-41F2-ACB9-06D6C82E4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24" y="1632587"/>
              <a:ext cx="3048000" cy="2286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88A20B-6148-4268-B090-72E3C9C57E6C}"/>
                </a:ext>
              </a:extLst>
            </p:cNvPr>
            <p:cNvSpPr txBox="1"/>
            <p:nvPr/>
          </p:nvSpPr>
          <p:spPr>
            <a:xfrm>
              <a:off x="2550049" y="3625136"/>
              <a:ext cx="663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bg1"/>
                  </a:solidFill>
                </a:rPr>
                <a:t>sticlă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266CAC-309C-4984-AFC3-1C6696B86304}"/>
                </a:ext>
              </a:extLst>
            </p:cNvPr>
            <p:cNvSpPr txBox="1"/>
            <p:nvPr/>
          </p:nvSpPr>
          <p:spPr>
            <a:xfrm>
              <a:off x="45718" y="3595858"/>
              <a:ext cx="1699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electrod metalic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FC9F07-CC8E-495D-AC45-44FEA97D4FD2}"/>
                </a:ext>
              </a:extLst>
            </p:cNvPr>
            <p:cNvSpPr txBox="1"/>
            <p:nvPr/>
          </p:nvSpPr>
          <p:spPr>
            <a:xfrm>
              <a:off x="1513290" y="1696239"/>
              <a:ext cx="1699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electrod metalic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9CFAAB-E10E-4F67-8465-A78D6EF00A7E}"/>
                </a:ext>
              </a:extLst>
            </p:cNvPr>
            <p:cNvSpPr/>
            <p:nvPr/>
          </p:nvSpPr>
          <p:spPr>
            <a:xfrm>
              <a:off x="614289" y="2697882"/>
              <a:ext cx="2114843" cy="434524"/>
            </a:xfrm>
            <a:prstGeom prst="rect">
              <a:avLst/>
            </a:prstGeom>
            <a:noFill/>
            <a:ln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25A9CD9-F119-416C-B61B-C23741598201}"/>
                </a:ext>
              </a:extLst>
            </p:cNvPr>
            <p:cNvCxnSpPr/>
            <p:nvPr/>
          </p:nvCxnSpPr>
          <p:spPr>
            <a:xfrm>
              <a:off x="928468" y="2293034"/>
              <a:ext cx="426720" cy="404848"/>
            </a:xfrm>
            <a:prstGeom prst="straightConnector1">
              <a:avLst/>
            </a:prstGeom>
            <a:ln w="190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5B00F1-4978-4AD5-8772-F68AE8906A56}"/>
                </a:ext>
              </a:extLst>
            </p:cNvPr>
            <p:cNvSpPr txBox="1"/>
            <p:nvPr/>
          </p:nvSpPr>
          <p:spPr>
            <a:xfrm>
              <a:off x="250206" y="1729162"/>
              <a:ext cx="11049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92D050"/>
                  </a:solidFill>
                </a:rPr>
                <a:t>o</a:t>
              </a:r>
              <a:r>
                <a:rPr lang="ro-RO" dirty="0" err="1">
                  <a:solidFill>
                    <a:srgbClr val="92D050"/>
                  </a:solidFill>
                </a:rPr>
                <a:t>xid</a:t>
              </a:r>
              <a:r>
                <a:rPr lang="en-US" dirty="0">
                  <a:solidFill>
                    <a:srgbClr val="92D050"/>
                  </a:solidFill>
                </a:rPr>
                <a:t>;</a:t>
              </a:r>
              <a:endParaRPr lang="ro-RO" dirty="0">
                <a:solidFill>
                  <a:srgbClr val="92D050"/>
                </a:solidFill>
              </a:endParaRPr>
            </a:p>
            <a:p>
              <a:pPr algn="ctr"/>
              <a:r>
                <a:rPr lang="ro-RO" dirty="0">
                  <a:solidFill>
                    <a:srgbClr val="92D050"/>
                  </a:solidFill>
                </a:rPr>
                <a:t>strat activ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3E8C09-E390-4DAE-B78F-A7014CE5F604}"/>
              </a:ext>
            </a:extLst>
          </p:cNvPr>
          <p:cNvSpPr txBox="1"/>
          <p:nvPr/>
        </p:nvSpPr>
        <p:spPr>
          <a:xfrm>
            <a:off x="3370384" y="1188503"/>
            <a:ext cx="876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/>
              <a:t>Stratul activ este </a:t>
            </a:r>
            <a:r>
              <a:rPr lang="en-GB" dirty="0" err="1"/>
              <a:t>este</a:t>
            </a:r>
            <a:r>
              <a:rPr lang="en-GB" dirty="0"/>
              <a:t> un </a:t>
            </a:r>
            <a:r>
              <a:rPr lang="en-GB" dirty="0" err="1"/>
              <a:t>oxid</a:t>
            </a:r>
            <a:r>
              <a:rPr lang="en-GB" dirty="0"/>
              <a:t> de In, Ga </a:t>
            </a:r>
            <a:r>
              <a:rPr lang="en-GB" dirty="0" err="1"/>
              <a:t>si</a:t>
            </a:r>
            <a:r>
              <a:rPr lang="en-GB" dirty="0"/>
              <a:t> Zn</a:t>
            </a:r>
            <a:r>
              <a:rPr lang="ro-RO" dirty="0"/>
              <a:t> (</a:t>
            </a:r>
            <a:r>
              <a:rPr lang="en-GB" dirty="0"/>
              <a:t>IGZO</a:t>
            </a:r>
            <a:r>
              <a:rPr lang="ro-RO" dirty="0"/>
              <a:t>). Fabricarea acestui material este probată la nivel industrial în tehnologia tranzistorilor de generație nouă</a:t>
            </a:r>
            <a:r>
              <a:rPr lang="en-US" dirty="0"/>
              <a:t>: </a:t>
            </a:r>
            <a:r>
              <a:rPr lang="ro-RO" dirty="0"/>
              <a:t>mari</a:t>
            </a:r>
            <a:r>
              <a:rPr lang="en-US" dirty="0"/>
              <a:t> </a:t>
            </a:r>
            <a:r>
              <a:rPr lang="ro-RO" dirty="0"/>
              <a:t>companii</a:t>
            </a:r>
            <a:r>
              <a:rPr lang="en-US" dirty="0"/>
              <a:t> precum </a:t>
            </a:r>
            <a:r>
              <a:rPr lang="ro-RO" dirty="0"/>
              <a:t>Sharp</a:t>
            </a:r>
            <a:r>
              <a:rPr lang="en-US" dirty="0"/>
              <a:t>, </a:t>
            </a:r>
            <a:r>
              <a:rPr lang="ro-RO" dirty="0"/>
              <a:t>Apple</a:t>
            </a:r>
            <a:r>
              <a:rPr lang="en-US" dirty="0"/>
              <a:t>, Panasonic </a:t>
            </a:r>
            <a:r>
              <a:rPr lang="ro-RO" dirty="0"/>
              <a:t>și ASUS folosesc tehnologia IGZO în monitoare și televizoare.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854F8E-0A46-4AE7-9553-52ECC7792DF9}"/>
              </a:ext>
            </a:extLst>
          </p:cNvPr>
          <p:cNvSpPr txBox="1"/>
          <p:nvPr/>
        </p:nvSpPr>
        <p:spPr>
          <a:xfrm>
            <a:off x="181705" y="6044772"/>
            <a:ext cx="935006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o-RO" dirty="0"/>
              <a:t>Dispozitivele sunt fabricate</a:t>
            </a:r>
            <a:r>
              <a:rPr lang="en-US" dirty="0"/>
              <a:t> </a:t>
            </a:r>
            <a:r>
              <a:rPr lang="ro-RO" dirty="0"/>
              <a:t>și caracterizate folosind exclusiv infrastructura INCD Fizica Materialelor</a:t>
            </a:r>
            <a:endParaRPr lang="en-US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CF72A720-F7BF-4E04-B3D7-C15A87EA8308}"/>
              </a:ext>
            </a:extLst>
          </p:cNvPr>
          <p:cNvSpPr/>
          <p:nvPr/>
        </p:nvSpPr>
        <p:spPr>
          <a:xfrm rot="16200000">
            <a:off x="1634729" y="1669448"/>
            <a:ext cx="290732" cy="2338861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6823D-A67C-4F14-8CAF-7BE6089F020F}"/>
              </a:ext>
            </a:extLst>
          </p:cNvPr>
          <p:cNvSpPr txBox="1"/>
          <p:nvPr/>
        </p:nvSpPr>
        <p:spPr>
          <a:xfrm>
            <a:off x="1327086" y="292537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300 </a:t>
            </a:r>
            <a:r>
              <a:rPr lang="ro-RO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o-RO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CB1DCDB2-AE86-4ADB-9281-9273BA249FF3}"/>
              </a:ext>
            </a:extLst>
          </p:cNvPr>
          <p:cNvSpPr/>
          <p:nvPr/>
        </p:nvSpPr>
        <p:spPr>
          <a:xfrm>
            <a:off x="2972989" y="2367623"/>
            <a:ext cx="89095" cy="282526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D274E-9041-4E6D-BC3F-2C38AF6FBA35}"/>
              </a:ext>
            </a:extLst>
          </p:cNvPr>
          <p:cNvSpPr txBox="1"/>
          <p:nvPr/>
        </p:nvSpPr>
        <p:spPr>
          <a:xfrm>
            <a:off x="3060291" y="2328431"/>
            <a:ext cx="788999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</a:rPr>
              <a:t>20 </a:t>
            </a:r>
            <a:r>
              <a:rPr lang="ro-RO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ro-RO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97A66E-6827-4294-85FF-2ACCC8A8B9C8}"/>
              </a:ext>
            </a:extLst>
          </p:cNvPr>
          <p:cNvSpPr txBox="1"/>
          <p:nvPr/>
        </p:nvSpPr>
        <p:spPr>
          <a:xfrm>
            <a:off x="38670" y="3557095"/>
            <a:ext cx="4440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i="1" dirty="0"/>
              <a:t>Dispozitivul are dimensiuni micrometrice</a:t>
            </a:r>
            <a:r>
              <a:rPr lang="en-US" sz="1600" i="1" dirty="0"/>
              <a:t>;</a:t>
            </a:r>
          </a:p>
          <a:p>
            <a:pPr algn="ctr"/>
            <a:r>
              <a:rPr lang="ro-RO" sz="1600" i="1" dirty="0"/>
              <a:t> </a:t>
            </a:r>
            <a:r>
              <a:rPr lang="en-US" sz="1600" i="1" dirty="0"/>
              <a:t>S</a:t>
            </a:r>
            <a:r>
              <a:rPr lang="ro-RO" sz="1600" i="1" dirty="0" err="1"/>
              <a:t>tratul</a:t>
            </a:r>
            <a:r>
              <a:rPr lang="ro-RO" sz="1600" i="1" dirty="0"/>
              <a:t> de IGZO are grosimi </a:t>
            </a:r>
            <a:r>
              <a:rPr lang="ro-RO" sz="1600" i="1" dirty="0" err="1"/>
              <a:t>nanometrice</a:t>
            </a:r>
            <a:r>
              <a:rPr lang="ro-RO" sz="1600" i="1" dirty="0"/>
              <a:t> (</a:t>
            </a:r>
            <a:r>
              <a:rPr lang="en-US" sz="1600" i="1" dirty="0"/>
              <a:t>&lt; 80 nm</a:t>
            </a:r>
            <a:r>
              <a:rPr lang="ro-RO" sz="1600" i="1" dirty="0"/>
              <a:t>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A466C1-00F8-4BA2-8EAF-F223BA5836F5}"/>
              </a:ext>
            </a:extLst>
          </p:cNvPr>
          <p:cNvSpPr txBox="1"/>
          <p:nvPr/>
        </p:nvSpPr>
        <p:spPr>
          <a:xfrm>
            <a:off x="4038601" y="2193771"/>
            <a:ext cx="796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/>
              <a:t>IGZO fabricat in INCD Fizica Materialelor este obținut la temperaturi mici (&lt; 80 °C)</a:t>
            </a:r>
            <a:r>
              <a:rPr lang="en-US" dirty="0"/>
              <a:t>.</a:t>
            </a:r>
            <a:endParaRPr lang="ro-RO" dirty="0"/>
          </a:p>
          <a:p>
            <a:pPr algn="just"/>
            <a:r>
              <a:rPr lang="ro-RO" u="sng" dirty="0"/>
              <a:t>Avantaje</a:t>
            </a:r>
            <a:r>
              <a:rPr lang="ro-RO" dirty="0"/>
              <a:t>:</a:t>
            </a:r>
          </a:p>
          <a:p>
            <a:pPr algn="just"/>
            <a:r>
              <a:rPr lang="ro-RO" dirty="0"/>
              <a:t>Dispozitivele pot fi fabricate pe suport </a:t>
            </a:r>
            <a:r>
              <a:rPr lang="en-US" dirty="0" err="1"/>
              <a:t>flexibil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pe </a:t>
            </a:r>
            <a:r>
              <a:rPr lang="en-US" dirty="0" err="1"/>
              <a:t>materiale</a:t>
            </a:r>
            <a:r>
              <a:rPr lang="en-US" dirty="0"/>
              <a:t> </a:t>
            </a:r>
            <a:r>
              <a:rPr lang="en-US" dirty="0" err="1"/>
              <a:t>organice</a:t>
            </a:r>
            <a:r>
              <a:rPr lang="en-US" dirty="0"/>
              <a:t>. </a:t>
            </a:r>
            <a:r>
              <a:rPr lang="en-US" dirty="0" err="1"/>
              <a:t>Dispozitivele</a:t>
            </a:r>
            <a:r>
              <a:rPr lang="en-US" dirty="0"/>
              <a:t> nu </a:t>
            </a:r>
            <a:r>
              <a:rPr lang="en-US" dirty="0" err="1"/>
              <a:t>necesita</a:t>
            </a:r>
            <a:r>
              <a:rPr lang="en-US" dirty="0"/>
              <a:t> </a:t>
            </a:r>
            <a:r>
              <a:rPr lang="en-US" dirty="0" err="1"/>
              <a:t>tratamente</a:t>
            </a:r>
            <a:r>
              <a:rPr lang="en-US" dirty="0"/>
              <a:t> </a:t>
            </a:r>
            <a:r>
              <a:rPr lang="en-US" dirty="0" err="1"/>
              <a:t>termice</a:t>
            </a:r>
            <a:r>
              <a:rPr lang="en-US" dirty="0"/>
              <a:t> post-</a:t>
            </a:r>
            <a:r>
              <a:rPr lang="en-US" dirty="0" err="1"/>
              <a:t>fabricare</a:t>
            </a:r>
            <a:r>
              <a:rPr lang="en-US" dirty="0"/>
              <a:t>.</a:t>
            </a:r>
            <a:endParaRPr lang="ro-RO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053EA7-239C-4241-8D14-6ADDCBCBBE24}"/>
              </a:ext>
            </a:extLst>
          </p:cNvPr>
          <p:cNvSpPr/>
          <p:nvPr/>
        </p:nvSpPr>
        <p:spPr>
          <a:xfrm>
            <a:off x="39238" y="419033"/>
            <a:ext cx="1025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Concept</a:t>
            </a:r>
            <a:r>
              <a:rPr lang="en-US" b="1" dirty="0"/>
              <a:t>:</a:t>
            </a:r>
            <a:endParaRPr lang="en-GB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338B2F-BA21-4B96-A2D1-7BD0391D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24" y="3849123"/>
            <a:ext cx="3179432" cy="20818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787B7F-3D6F-4FE1-952D-86F2F00F0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3"/>
          <a:stretch/>
        </p:blipFill>
        <p:spPr>
          <a:xfrm>
            <a:off x="9624939" y="3401838"/>
            <a:ext cx="2510790" cy="28113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ADB4B1-12E4-4D5C-80D8-595CFA27D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8" t="12657" r="15912" b="17118"/>
          <a:stretch/>
        </p:blipFill>
        <p:spPr>
          <a:xfrm rot="16200000">
            <a:off x="1546245" y="2944656"/>
            <a:ext cx="1637775" cy="4366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691AEE-BA2A-418F-9C6B-6748C3E10A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8116" r="15903" b="13006"/>
          <a:stretch/>
        </p:blipFill>
        <p:spPr>
          <a:xfrm>
            <a:off x="7526802" y="3525971"/>
            <a:ext cx="2358700" cy="231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63ED3B-FA29-4B39-8BB1-2ABB2C4A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6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AFDA2F-C570-428F-8933-EDFD406A5E13}"/>
              </a:ext>
            </a:extLst>
          </p:cNvPr>
          <p:cNvSpPr/>
          <p:nvPr/>
        </p:nvSpPr>
        <p:spPr>
          <a:xfrm>
            <a:off x="2345" y="3552093"/>
            <a:ext cx="4107767" cy="2754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o-RO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 obținere straturi subțiri AJA PHASE </a:t>
            </a:r>
            <a:r>
              <a:rPr lang="en-US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ro-RO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o-RO" sz="1200" b="1" dirty="0">
              <a:solidFill>
                <a:srgbClr val="1F4E7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en-GB" sz="1200" b="1" dirty="0" err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Servicii</a:t>
            </a:r>
            <a:r>
              <a:rPr lang="en-GB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200" b="1" dirty="0" err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oferite</a:t>
            </a:r>
            <a:r>
              <a:rPr lang="en-GB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Fabricare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straturi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sub</a:t>
            </a:r>
            <a:r>
              <a:rPr lang="ro-RO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țiri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ultra-subțiri și groase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metalic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ceramic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 structură 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amor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fă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pol</a:t>
            </a:r>
            <a:r>
              <a:rPr lang="ro-RO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icristalină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cistalin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-texturate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Corodare în atmosferă de Ar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o-RO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ratament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termic în vid înalt și ultra-înalt și în atmosferă variată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</a:t>
            </a:r>
            <a:r>
              <a:rPr lang="en-US" sz="12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</a:t>
            </a:r>
            <a:r>
              <a:rPr lang="en-US" sz="12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0660" algn="just"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o-RO" sz="1200" b="1" dirty="0" err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Persoa</a:t>
            </a:r>
            <a:r>
              <a:rPr lang="en-US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o-RO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de contact</a:t>
            </a:r>
            <a:r>
              <a:rPr lang="en-US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George Stan (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george_stan@infim.ro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Cristina Besleaga (</a:t>
            </a:r>
            <a:r>
              <a:rPr lang="en-US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cristina.besleaga@infim.ro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6A5A5-E17F-4242-81AC-D7AF7EEE57E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19" y="475397"/>
            <a:ext cx="3855848" cy="2959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53163-7F6F-43B8-92C2-89720D6BF52E}"/>
              </a:ext>
            </a:extLst>
          </p:cNvPr>
          <p:cNvSpPr txBox="1"/>
          <p:nvPr/>
        </p:nvSpPr>
        <p:spPr>
          <a:xfrm>
            <a:off x="58408" y="39047"/>
            <a:ext cx="753853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o-RO" dirty="0"/>
              <a:t>Infrastructura INCD Fizica Materialelor folosită pentru fabricarea </a:t>
            </a:r>
            <a:r>
              <a:rPr lang="ro-RO" dirty="0" err="1"/>
              <a:t>memristorilor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C12D4-4C92-4D87-8034-9BD4BF4A409E}"/>
              </a:ext>
            </a:extLst>
          </p:cNvPr>
          <p:cNvGrpSpPr/>
          <p:nvPr/>
        </p:nvGrpSpPr>
        <p:grpSpPr>
          <a:xfrm>
            <a:off x="4407877" y="475397"/>
            <a:ext cx="5159453" cy="4727924"/>
            <a:chOff x="2678597" y="685799"/>
            <a:chExt cx="4356848" cy="43219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9EFFC5F-3CF0-43AE-9F68-3C5F66396E9E}"/>
                </a:ext>
              </a:extLst>
            </p:cNvPr>
            <p:cNvSpPr/>
            <p:nvPr/>
          </p:nvSpPr>
          <p:spPr>
            <a:xfrm>
              <a:off x="2697194" y="685800"/>
              <a:ext cx="4320000" cy="432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6D3CDBD-918A-4100-9C5E-137FA5690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193" y="685800"/>
              <a:ext cx="4320000" cy="324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F98B0E-D774-46E5-A7E7-C62761F2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194" y="3101432"/>
              <a:ext cx="2539156" cy="19043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FBD1F7E-5D48-48D2-9C37-6D6BE8768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3" t="15193" r="19667" b="4533"/>
            <a:stretch/>
          </p:blipFill>
          <p:spPr>
            <a:xfrm>
              <a:off x="5236350" y="3101432"/>
              <a:ext cx="1780843" cy="19043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1FA8DE-EA67-4D04-B603-FB2F0C0EE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901" y="2502004"/>
              <a:ext cx="1558956" cy="108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374B6F8-AC8C-49CA-8DC9-173882CDA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78597" y="685799"/>
              <a:ext cx="1610442" cy="108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A73066-1AC9-437D-B0CA-FB4E74DD8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9886"/>
            <a:stretch/>
          </p:blipFill>
          <p:spPr>
            <a:xfrm>
              <a:off x="5419966" y="685799"/>
              <a:ext cx="1597227" cy="10800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DDD1717-D3A7-4F18-ABBB-3CEBE31131C6}"/>
                </a:ext>
              </a:extLst>
            </p:cNvPr>
            <p:cNvSpPr/>
            <p:nvPr/>
          </p:nvSpPr>
          <p:spPr>
            <a:xfrm>
              <a:off x="2697189" y="2824432"/>
              <a:ext cx="1486304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solidFill>
                    <a:srgbClr val="0000FF"/>
                  </a:solidFill>
                </a:rPr>
                <a:t>130 m</a:t>
              </a:r>
              <a:r>
                <a:rPr lang="en-US" sz="1200" b="1" i="1" baseline="30000" dirty="0">
                  <a:solidFill>
                    <a:srgbClr val="0000FF"/>
                  </a:solidFill>
                </a:rPr>
                <a:t>2</a:t>
              </a:r>
              <a:r>
                <a:rPr lang="en-US" sz="1200" b="1" i="1" dirty="0">
                  <a:solidFill>
                    <a:srgbClr val="0000FF"/>
                  </a:solidFill>
                </a:rPr>
                <a:t> Class 10 000 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0E7B57-BBF1-4F97-9091-40BA89BEAEA5}"/>
                </a:ext>
              </a:extLst>
            </p:cNvPr>
            <p:cNvSpPr/>
            <p:nvPr/>
          </p:nvSpPr>
          <p:spPr>
            <a:xfrm>
              <a:off x="2678943" y="4730742"/>
              <a:ext cx="1293944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solidFill>
                    <a:srgbClr val="0000FF"/>
                  </a:solidFill>
                </a:rPr>
                <a:t>50 m</a:t>
              </a:r>
              <a:r>
                <a:rPr lang="en-US" sz="1200" b="1" i="1" baseline="30000" dirty="0">
                  <a:solidFill>
                    <a:srgbClr val="0000FF"/>
                  </a:solidFill>
                </a:rPr>
                <a:t>2</a:t>
              </a:r>
              <a:r>
                <a:rPr lang="en-US" sz="1200" b="1" i="1" dirty="0">
                  <a:solidFill>
                    <a:srgbClr val="0000FF"/>
                  </a:solidFill>
                </a:rPr>
                <a:t> Class 1000 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3784DE0-5FE9-4649-9017-97FEE4E29A7C}"/>
                </a:ext>
              </a:extLst>
            </p:cNvPr>
            <p:cNvSpPr/>
            <p:nvPr/>
          </p:nvSpPr>
          <p:spPr>
            <a:xfrm>
              <a:off x="5820048" y="4730742"/>
              <a:ext cx="1215397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200" b="1" i="1" dirty="0">
                  <a:solidFill>
                    <a:srgbClr val="0000FF"/>
                  </a:solidFill>
                </a:rPr>
                <a:t>20 m</a:t>
              </a:r>
              <a:r>
                <a:rPr lang="en-US" sz="1200" b="1" i="1" baseline="30000" dirty="0">
                  <a:solidFill>
                    <a:srgbClr val="0000FF"/>
                  </a:solidFill>
                </a:rPr>
                <a:t>2</a:t>
              </a:r>
              <a:r>
                <a:rPr lang="en-US" sz="1200" b="1" i="1" dirty="0">
                  <a:solidFill>
                    <a:srgbClr val="0000FF"/>
                  </a:solidFill>
                </a:rPr>
                <a:t> Class 100 </a:t>
              </a:r>
              <a:endParaRPr lang="en-US" sz="1200" i="1" dirty="0">
                <a:solidFill>
                  <a:srgbClr val="0000FF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00002D-6F47-4EC9-AC11-81D622B0394C}"/>
                </a:ext>
              </a:extLst>
            </p:cNvPr>
            <p:cNvSpPr/>
            <p:nvPr/>
          </p:nvSpPr>
          <p:spPr>
            <a:xfrm>
              <a:off x="4179900" y="2509971"/>
              <a:ext cx="1271502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000" b="1" i="1" dirty="0">
                  <a:solidFill>
                    <a:srgbClr val="CC00CC"/>
                  </a:solidFill>
                </a:rPr>
                <a:t>Nano-photodetector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F0AB8D-6CA5-4605-81DE-3E0184E8EEBC}"/>
                </a:ext>
              </a:extLst>
            </p:cNvPr>
            <p:cNvSpPr/>
            <p:nvPr/>
          </p:nvSpPr>
          <p:spPr>
            <a:xfrm>
              <a:off x="3461568" y="1519578"/>
              <a:ext cx="827471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000" b="1" i="1" dirty="0">
                  <a:solidFill>
                    <a:srgbClr val="CC00CC"/>
                  </a:solidFill>
                </a:rPr>
                <a:t>Metalenses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DC72972-3047-4A92-9D2B-2FAF70ACB108}"/>
                </a:ext>
              </a:extLst>
            </p:cNvPr>
            <p:cNvSpPr/>
            <p:nvPr/>
          </p:nvSpPr>
          <p:spPr>
            <a:xfrm>
              <a:off x="5921380" y="1519577"/>
              <a:ext cx="1103187" cy="2462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000" b="1" i="1" dirty="0">
                  <a:solidFill>
                    <a:srgbClr val="CC00CC"/>
                  </a:solidFill>
                </a:rPr>
                <a:t>Micro-electronics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AA39C11-59C3-464A-A26C-CBCC17DF9953}"/>
              </a:ext>
            </a:extLst>
          </p:cNvPr>
          <p:cNvSpPr txBox="1"/>
          <p:nvPr/>
        </p:nvSpPr>
        <p:spPr>
          <a:xfrm>
            <a:off x="4304287" y="5151815"/>
            <a:ext cx="5367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 curată</a:t>
            </a:r>
          </a:p>
          <a:p>
            <a:pPr algn="ctr"/>
            <a:endParaRPr lang="ro-RO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Studiul și dezvoltarea de materiale noi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nanostructurate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și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microstructurate</a:t>
            </a:r>
            <a:r>
              <a:rPr lang="en-US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o-RO" altLang="ro-RO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Prepararea și caracterizarea probelor de materiale</a:t>
            </a:r>
            <a:r>
              <a:rPr lang="en-US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Studiul, dezvoltarea și testarea de noi micro- și nanotehnologii</a:t>
            </a:r>
            <a:r>
              <a:rPr lang="en-US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Dezvoltarea și fabricarea de prototipuri de noi dispozitive, ca rezultat al aplicării activităților de cercetare-dezvoltare, având ca scop transferul noilor tehnologii dezvoltat</a:t>
            </a:r>
            <a:r>
              <a:rPr lang="en-US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E581BF-0A43-46D4-A282-C68683565B0B}"/>
              </a:ext>
            </a:extLst>
          </p:cNvPr>
          <p:cNvSpPr/>
          <p:nvPr/>
        </p:nvSpPr>
        <p:spPr>
          <a:xfrm>
            <a:off x="5260510" y="6597527"/>
            <a:ext cx="4488401" cy="28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o-RO" sz="1200" b="1" dirty="0" err="1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Persoa</a:t>
            </a:r>
            <a:r>
              <a:rPr lang="en-US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ro-RO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 de contact</a:t>
            </a:r>
            <a:r>
              <a:rPr lang="en-US" sz="1200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o-R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Ionel </a:t>
            </a:r>
            <a:r>
              <a:rPr lang="ro-RO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Stăvărache</a:t>
            </a:r>
            <a:r>
              <a:rPr lang="ro-R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o-RO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stavarache@infim.ro</a:t>
            </a:r>
            <a:r>
              <a:rPr lang="ro-RO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o-R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1D67AC-555D-4F45-AB00-314C524648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3" t="22290" r="8777"/>
          <a:stretch/>
        </p:blipFill>
        <p:spPr>
          <a:xfrm>
            <a:off x="9587112" y="872197"/>
            <a:ext cx="2595729" cy="30040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9B2A1AC-2D6D-491A-8C7F-1C782263D762}"/>
              </a:ext>
            </a:extLst>
          </p:cNvPr>
          <p:cNvSpPr txBox="1"/>
          <p:nvPr/>
        </p:nvSpPr>
        <p:spPr>
          <a:xfrm>
            <a:off x="9671326" y="3939450"/>
            <a:ext cx="25115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Caracterizare electrică</a:t>
            </a:r>
          </a:p>
          <a:p>
            <a:pPr algn="ctr"/>
            <a:endParaRPr lang="ro-RO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Temperatură</a:t>
            </a:r>
            <a:r>
              <a:rPr lang="en-US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-193 °C – RT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 de analiză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Keithley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4200A SCS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Generator de pulsuri cu rezoluție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-secunde.</a:t>
            </a:r>
          </a:p>
          <a:p>
            <a:pPr marL="171450" lvl="0" indent="-1714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Unitate de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masură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automată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ro-RO" altLang="ro-RO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ro-RO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en-US" altLang="ro-RO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501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47D240F-1B76-4637-A862-542A6C8DDEF4}"/>
              </a:ext>
            </a:extLst>
          </p:cNvPr>
          <p:cNvSpPr/>
          <p:nvPr/>
        </p:nvSpPr>
        <p:spPr>
          <a:xfrm>
            <a:off x="4708205" y="5463698"/>
            <a:ext cx="6912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i="1" dirty="0"/>
              <a:t>Micro-Memristor analog cu multiple stări reversibile</a:t>
            </a:r>
            <a:r>
              <a:rPr lang="ro-RO" sz="1600" b="1" i="1" dirty="0"/>
              <a:t> a</a:t>
            </a:r>
            <a:r>
              <a:rPr lang="en-US" sz="1600" b="1" i="1" dirty="0" err="1"/>
              <a:t>decvat</a:t>
            </a:r>
            <a:r>
              <a:rPr lang="en-US" sz="1600" b="1" i="1" dirty="0"/>
              <a:t> </a:t>
            </a:r>
            <a:r>
              <a:rPr lang="en-US" sz="1600" b="1" i="1" dirty="0" err="1"/>
              <a:t>pentru</a:t>
            </a:r>
            <a:r>
              <a:rPr lang="en-US" sz="1600" b="1" i="1" dirty="0"/>
              <a:t> </a:t>
            </a:r>
            <a:r>
              <a:rPr lang="en-US" sz="1600" b="1" i="1" dirty="0" err="1"/>
              <a:t>utilizare</a:t>
            </a:r>
            <a:r>
              <a:rPr lang="en-US" sz="1600" b="1" i="1" dirty="0"/>
              <a:t> ca </a:t>
            </a:r>
            <a:r>
              <a:rPr lang="en-US" sz="1600" b="1" i="1" dirty="0" err="1"/>
              <a:t>sinapsă</a:t>
            </a:r>
            <a:r>
              <a:rPr lang="en-US" sz="1600" b="1" i="1" dirty="0"/>
              <a:t> </a:t>
            </a:r>
            <a:r>
              <a:rPr lang="en-US" sz="1600" b="1" i="1" dirty="0" err="1"/>
              <a:t>electronică</a:t>
            </a:r>
            <a:r>
              <a:rPr lang="en-US" sz="1600" b="1" i="1" dirty="0"/>
              <a:t> </a:t>
            </a:r>
            <a:r>
              <a:rPr lang="en-US" sz="1600" b="1" i="1" dirty="0" err="1"/>
              <a:t>în</a:t>
            </a:r>
            <a:r>
              <a:rPr lang="en-US" sz="1600" b="1" i="1" dirty="0"/>
              <a:t> </a:t>
            </a:r>
            <a:r>
              <a:rPr lang="en-US" sz="1600" b="1" i="1" dirty="0" err="1"/>
              <a:t>rețele</a:t>
            </a:r>
            <a:r>
              <a:rPr lang="en-US" sz="1600" b="1" i="1" dirty="0"/>
              <a:t> </a:t>
            </a:r>
            <a:r>
              <a:rPr lang="en-US" sz="1600" b="1" i="1" dirty="0" err="1"/>
              <a:t>neuronale</a:t>
            </a:r>
            <a:r>
              <a:rPr lang="en-US" sz="1600" b="1" i="1" dirty="0"/>
              <a:t> </a:t>
            </a:r>
            <a:r>
              <a:rPr lang="en-US" sz="1600" b="1" i="1" dirty="0" err="1"/>
              <a:t>artificiale</a:t>
            </a:r>
            <a:r>
              <a:rPr lang="en-US" sz="1600" b="1" i="1" dirty="0"/>
              <a:t> </a:t>
            </a:r>
            <a:r>
              <a:rPr lang="en-US" sz="1600" b="1" i="1" dirty="0" err="1"/>
              <a:t>implementate</a:t>
            </a:r>
            <a:r>
              <a:rPr lang="en-US" sz="1600" b="1" i="1" dirty="0"/>
              <a:t> hardware </a:t>
            </a:r>
            <a:r>
              <a:rPr lang="en-US" sz="1600" b="1" i="1" dirty="0" err="1"/>
              <a:t>sau</a:t>
            </a:r>
            <a:r>
              <a:rPr lang="en-US" sz="1600" b="1" i="1" dirty="0"/>
              <a:t> </a:t>
            </a:r>
            <a:r>
              <a:rPr lang="en-US" sz="1600" b="1" i="1" dirty="0" err="1"/>
              <a:t>pentru</a:t>
            </a:r>
            <a:r>
              <a:rPr lang="en-US" sz="1600" b="1" i="1" dirty="0"/>
              <a:t> diverse </a:t>
            </a:r>
            <a:r>
              <a:rPr lang="en-US" sz="1600" b="1" i="1" dirty="0" err="1"/>
              <a:t>aplicații</a:t>
            </a:r>
            <a:r>
              <a:rPr lang="en-US" sz="1600" b="1" i="1" dirty="0"/>
              <a:t>, cum </a:t>
            </a:r>
            <a:r>
              <a:rPr lang="en-US" sz="1600" b="1" i="1" dirty="0" err="1"/>
              <a:t>ar</a:t>
            </a:r>
            <a:r>
              <a:rPr lang="en-US" sz="1600" b="1" i="1" dirty="0"/>
              <a:t> fi </a:t>
            </a:r>
            <a:r>
              <a:rPr lang="en-US" sz="1600" b="1" i="1" dirty="0" err="1"/>
              <a:t>calculul</a:t>
            </a:r>
            <a:r>
              <a:rPr lang="en-US" sz="1600" b="1" i="1" dirty="0"/>
              <a:t> analogic </a:t>
            </a:r>
            <a:r>
              <a:rPr lang="en-US" sz="1600" b="1" i="1" dirty="0" err="1"/>
              <a:t>sau</a:t>
            </a:r>
            <a:r>
              <a:rPr lang="en-US" sz="1600" b="1" i="1" dirty="0"/>
              <a:t> </a:t>
            </a:r>
            <a:r>
              <a:rPr lang="en-US" sz="1600" b="1" i="1" dirty="0" err="1"/>
              <a:t>criptografi</a:t>
            </a:r>
            <a:r>
              <a:rPr lang="ro-RO" sz="1600" b="1" i="1" dirty="0"/>
              <a:t>e.</a:t>
            </a:r>
            <a:endParaRPr lang="en-US" sz="1600" b="1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45F4BC-D15E-4E75-9E99-1327649D5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4" y="98545"/>
            <a:ext cx="7465326" cy="3617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75125-D53B-4723-BCCB-2E90AD1B0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" y="3634302"/>
            <a:ext cx="4303391" cy="3223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33E0D-4FE3-4A0A-8ED8-CE6AB9D97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40" y="823853"/>
            <a:ext cx="4391326" cy="36172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2F95249-0C6F-4A15-9DAE-435F55B583D8}"/>
              </a:ext>
            </a:extLst>
          </p:cNvPr>
          <p:cNvSpPr/>
          <p:nvPr/>
        </p:nvSpPr>
        <p:spPr>
          <a:xfrm>
            <a:off x="4708205" y="4243051"/>
            <a:ext cx="3712262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Current at 0.1 V after setting the IGZO resistor in various resistance states by subsequent negative voltage sweeps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E34BD1-395A-48BA-84E5-7F4A3CC55E63}"/>
              </a:ext>
            </a:extLst>
          </p:cNvPr>
          <p:cNvCxnSpPr>
            <a:cxnSpLocks/>
          </p:cNvCxnSpPr>
          <p:nvPr/>
        </p:nvCxnSpPr>
        <p:spPr>
          <a:xfrm flipH="1" flipV="1">
            <a:off x="4439089" y="4565226"/>
            <a:ext cx="269116" cy="3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7AB3E4A-04A5-41CD-8B73-3C7BFA136823}"/>
              </a:ext>
            </a:extLst>
          </p:cNvPr>
          <p:cNvSpPr/>
          <p:nvPr/>
        </p:nvSpPr>
        <p:spPr>
          <a:xfrm>
            <a:off x="31502" y="30402"/>
            <a:ext cx="498128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o-RO" u="sng" dirty="0"/>
              <a:t>Beneficiar</a:t>
            </a:r>
            <a:r>
              <a:rPr lang="en-US" u="sng" dirty="0"/>
              <a:t>:</a:t>
            </a:r>
            <a:endParaRPr lang="en-GB" u="sng" dirty="0"/>
          </a:p>
          <a:p>
            <a:r>
              <a:rPr lang="en-GB" dirty="0"/>
              <a:t>Cyber Swarm Ltd. San Mateo, California, SUA</a:t>
            </a:r>
          </a:p>
          <a:p>
            <a:r>
              <a:rPr lang="en-GB" b="1" dirty="0"/>
              <a:t>Contract 456 din 28 </a:t>
            </a:r>
            <a:r>
              <a:rPr lang="en-GB" b="1" dirty="0" err="1"/>
              <a:t>februarie</a:t>
            </a:r>
            <a:r>
              <a:rPr lang="en-GB" b="1" dirty="0"/>
              <a:t> 2018 (200,000 USD)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8305188C-C407-4ED4-93A6-7E4C4138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A68BAED1-2FB7-4DCF-85E5-23C9F474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5EE08EB-F208-4454-BBC3-E85DBA26E7D9}" type="slidenum">
              <a:rPr lang="en-GB" smtClean="0"/>
              <a:t>7</a:t>
            </a:fld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0D639F-93C2-4FB2-ADF6-9CC45A229579}"/>
              </a:ext>
            </a:extLst>
          </p:cNvPr>
          <p:cNvSpPr txBox="1"/>
          <p:nvPr/>
        </p:nvSpPr>
        <p:spPr>
          <a:xfrm>
            <a:off x="6873022" y="-78191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rgbClr val="C00000"/>
                </a:solidFill>
              </a:rPr>
              <a:t>Tehnologie dezvoltată în INCD Fizica Materialelor</a:t>
            </a:r>
          </a:p>
        </p:txBody>
      </p:sp>
    </p:spTree>
    <p:extLst>
      <p:ext uri="{BB962C8B-B14F-4D97-AF65-F5344CB8AC3E}">
        <p14:creationId xmlns:p14="http://schemas.microsoft.com/office/powerpoint/2010/main" val="343165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6D2DFD-9CA6-4185-AA6C-02D386FEA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FB3EFA-69B7-4E4C-9FF4-77AA1359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C9AC4-1EFA-4AB2-8288-21D229CCEC02}"/>
              </a:ext>
            </a:extLst>
          </p:cNvPr>
          <p:cNvSpPr txBox="1"/>
          <p:nvPr/>
        </p:nvSpPr>
        <p:spPr>
          <a:xfrm>
            <a:off x="3641541" y="335110"/>
            <a:ext cx="5479013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Follow-up contracts</a:t>
            </a:r>
          </a:p>
          <a:p>
            <a:r>
              <a:rPr lang="ro-RO" u="sng" dirty="0"/>
              <a:t>Beneficiar</a:t>
            </a:r>
            <a:r>
              <a:rPr lang="en-US" u="sng" dirty="0"/>
              <a:t>:</a:t>
            </a:r>
            <a:endParaRPr lang="ro-RO" u="sng" dirty="0"/>
          </a:p>
          <a:p>
            <a:r>
              <a:rPr lang="en-GB" dirty="0"/>
              <a:t>Swarm European Services SRL </a:t>
            </a:r>
            <a:r>
              <a:rPr lang="en-GB" dirty="0" err="1"/>
              <a:t>Bucuresti</a:t>
            </a:r>
            <a:r>
              <a:rPr lang="en-GB" dirty="0"/>
              <a:t>, Romania (</a:t>
            </a:r>
            <a:r>
              <a:rPr lang="ro-RO" dirty="0"/>
              <a:t>subsidiară din țară</a:t>
            </a:r>
            <a:r>
              <a:rPr lang="en-GB" dirty="0"/>
              <a:t> a Cyber Swarm)</a:t>
            </a:r>
          </a:p>
          <a:p>
            <a:r>
              <a:rPr lang="en-GB" b="1" dirty="0"/>
              <a:t>Contract 1537 din 28 </a:t>
            </a:r>
            <a:r>
              <a:rPr lang="en-US" b="1" dirty="0" err="1"/>
              <a:t>i</a:t>
            </a:r>
            <a:r>
              <a:rPr lang="en-GB" b="1" dirty="0" err="1"/>
              <a:t>ulie</a:t>
            </a:r>
            <a:r>
              <a:rPr lang="en-GB" b="1" dirty="0"/>
              <a:t> 2021 (200,000 USD)</a:t>
            </a:r>
          </a:p>
          <a:p>
            <a:r>
              <a:rPr lang="en-GB" b="1" dirty="0"/>
              <a:t>Contract  1662 din 1 </a:t>
            </a:r>
            <a:r>
              <a:rPr lang="en-US" b="1" dirty="0"/>
              <a:t>s</a:t>
            </a:r>
            <a:r>
              <a:rPr lang="en-GB" b="1" dirty="0" err="1"/>
              <a:t>eptembrie</a:t>
            </a:r>
            <a:r>
              <a:rPr lang="en-GB" b="1" dirty="0"/>
              <a:t> 2023 (200,000 USD)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FD1009-D385-4927-A1F2-E6C0A74186BF}"/>
              </a:ext>
            </a:extLst>
          </p:cNvPr>
          <p:cNvGrpSpPr/>
          <p:nvPr/>
        </p:nvGrpSpPr>
        <p:grpSpPr>
          <a:xfrm>
            <a:off x="5720" y="2029223"/>
            <a:ext cx="9308348" cy="4443131"/>
            <a:chOff x="-103937" y="212012"/>
            <a:chExt cx="13628050" cy="616419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9E3148-28BA-4257-A2A0-FDAE0EAA4B48}"/>
                </a:ext>
              </a:extLst>
            </p:cNvPr>
            <p:cNvGrpSpPr/>
            <p:nvPr/>
          </p:nvGrpSpPr>
          <p:grpSpPr>
            <a:xfrm>
              <a:off x="-103937" y="212012"/>
              <a:ext cx="11928753" cy="6164190"/>
              <a:chOff x="-103937" y="212012"/>
              <a:chExt cx="11928753" cy="616419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B6FB6AD5-0E6B-444B-A005-F759946352F2}"/>
                  </a:ext>
                </a:extLst>
              </p:cNvPr>
              <p:cNvSpPr/>
              <p:nvPr/>
            </p:nvSpPr>
            <p:spPr>
              <a:xfrm>
                <a:off x="378334" y="1648521"/>
                <a:ext cx="4382529" cy="551930"/>
              </a:xfrm>
              <a:prstGeom prst="cube">
                <a:avLst>
                  <a:gd name="adj" fmla="val 7126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196A9479-F797-4C74-B47C-8741E28AB68C}"/>
                  </a:ext>
                </a:extLst>
              </p:cNvPr>
              <p:cNvSpPr/>
              <p:nvPr/>
            </p:nvSpPr>
            <p:spPr>
              <a:xfrm>
                <a:off x="992054" y="1648520"/>
                <a:ext cx="687859" cy="378941"/>
              </a:xfrm>
              <a:prstGeom prst="cube">
                <a:avLst>
                  <a:gd name="adj" fmla="val 80041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ube 10">
                <a:extLst>
                  <a:ext uri="{FF2B5EF4-FFF2-40B4-BE49-F238E27FC236}">
                    <a16:creationId xmlns:a16="http://schemas.microsoft.com/office/drawing/2014/main" id="{B543F4E4-E17C-4EF9-8271-35BD6C486061}"/>
                  </a:ext>
                </a:extLst>
              </p:cNvPr>
              <p:cNvSpPr/>
              <p:nvPr/>
            </p:nvSpPr>
            <p:spPr>
              <a:xfrm>
                <a:off x="843772" y="1492001"/>
                <a:ext cx="572529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C271EF30-EC97-4FCB-BB4E-97DCAC7D776D}"/>
                  </a:ext>
                </a:extLst>
              </p:cNvPr>
              <p:cNvSpPr/>
              <p:nvPr/>
            </p:nvSpPr>
            <p:spPr>
              <a:xfrm>
                <a:off x="1358637" y="1492002"/>
                <a:ext cx="523102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D10D82CD-1C33-4AC9-84D6-72C207B91949}"/>
                  </a:ext>
                </a:extLst>
              </p:cNvPr>
              <p:cNvSpPr/>
              <p:nvPr/>
            </p:nvSpPr>
            <p:spPr>
              <a:xfrm>
                <a:off x="3584915" y="1648519"/>
                <a:ext cx="687859" cy="378941"/>
              </a:xfrm>
              <a:prstGeom prst="cube">
                <a:avLst>
                  <a:gd name="adj" fmla="val 80041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Cube 13">
                <a:extLst>
                  <a:ext uri="{FF2B5EF4-FFF2-40B4-BE49-F238E27FC236}">
                    <a16:creationId xmlns:a16="http://schemas.microsoft.com/office/drawing/2014/main" id="{62C862E2-9584-4414-A438-2B5849133554}"/>
                  </a:ext>
                </a:extLst>
              </p:cNvPr>
              <p:cNvSpPr/>
              <p:nvPr/>
            </p:nvSpPr>
            <p:spPr>
              <a:xfrm>
                <a:off x="3436633" y="1492000"/>
                <a:ext cx="572529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ube 14">
                <a:extLst>
                  <a:ext uri="{FF2B5EF4-FFF2-40B4-BE49-F238E27FC236}">
                    <a16:creationId xmlns:a16="http://schemas.microsoft.com/office/drawing/2014/main" id="{79F70114-7211-4CDE-9C8F-732D61300FFF}"/>
                  </a:ext>
                </a:extLst>
              </p:cNvPr>
              <p:cNvSpPr/>
              <p:nvPr/>
            </p:nvSpPr>
            <p:spPr>
              <a:xfrm>
                <a:off x="3951498" y="1492001"/>
                <a:ext cx="523102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ube 15">
                <a:extLst>
                  <a:ext uri="{FF2B5EF4-FFF2-40B4-BE49-F238E27FC236}">
                    <a16:creationId xmlns:a16="http://schemas.microsoft.com/office/drawing/2014/main" id="{1A4F0456-B4BB-4362-8FC6-1BEB796D4B0E}"/>
                  </a:ext>
                </a:extLst>
              </p:cNvPr>
              <p:cNvSpPr/>
              <p:nvPr/>
            </p:nvSpPr>
            <p:spPr>
              <a:xfrm>
                <a:off x="378334" y="1319010"/>
                <a:ext cx="4382529" cy="708452"/>
              </a:xfrm>
              <a:prstGeom prst="cube">
                <a:avLst>
                  <a:gd name="adj" fmla="val 57194"/>
                </a:avLst>
              </a:prstGeom>
              <a:solidFill>
                <a:schemeClr val="bg1">
                  <a:lumMod val="75000"/>
                  <a:alpha val="4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66C687A3-BB09-4506-A812-B0B4DA51452D}"/>
                  </a:ext>
                </a:extLst>
              </p:cNvPr>
              <p:cNvSpPr/>
              <p:nvPr/>
            </p:nvSpPr>
            <p:spPr>
              <a:xfrm>
                <a:off x="2318349" y="1337639"/>
                <a:ext cx="687859" cy="378941"/>
              </a:xfrm>
              <a:prstGeom prst="cube">
                <a:avLst>
                  <a:gd name="adj" fmla="val 80041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FBDA797E-C3BC-4C24-BE43-AF850811B516}"/>
                  </a:ext>
                </a:extLst>
              </p:cNvPr>
              <p:cNvSpPr/>
              <p:nvPr/>
            </p:nvSpPr>
            <p:spPr>
              <a:xfrm>
                <a:off x="2170067" y="1181120"/>
                <a:ext cx="572529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5CEC5F50-7129-411C-8C93-0F769129A0C6}"/>
                  </a:ext>
                </a:extLst>
              </p:cNvPr>
              <p:cNvSpPr/>
              <p:nvPr/>
            </p:nvSpPr>
            <p:spPr>
              <a:xfrm>
                <a:off x="2684932" y="1181121"/>
                <a:ext cx="523102" cy="535460"/>
              </a:xfrm>
              <a:prstGeom prst="cube">
                <a:avLst>
                  <a:gd name="adj" fmla="val 7126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56293-E323-4C87-9530-2E7D8B7A9F86}"/>
                  </a:ext>
                </a:extLst>
              </p:cNvPr>
              <p:cNvSpPr/>
              <p:nvPr/>
            </p:nvSpPr>
            <p:spPr>
              <a:xfrm>
                <a:off x="-103937" y="212012"/>
                <a:ext cx="11928753" cy="512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o-RO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Demonstrare tehnologie multistrat de </a:t>
                </a:r>
                <a:r>
                  <a:rPr lang="ro-RO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memristori</a:t>
                </a:r>
                <a:r>
                  <a:rPr lang="ro-RO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cu electrozi coplanari</a:t>
                </a:r>
                <a:endParaRPr lang="en-US" u="sng" dirty="0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F524BAB-A134-4DC7-9615-4D030050F83C}"/>
                  </a:ext>
                </a:extLst>
              </p:cNvPr>
              <p:cNvCxnSpPr/>
              <p:nvPr/>
            </p:nvCxnSpPr>
            <p:spPr>
              <a:xfrm flipV="1">
                <a:off x="3859731" y="2107933"/>
                <a:ext cx="1068404" cy="9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34A591-635E-4B07-BCAC-E80A10285DB9}"/>
                  </a:ext>
                </a:extLst>
              </p:cNvPr>
              <p:cNvSpPr txBox="1"/>
              <p:nvPr/>
            </p:nvSpPr>
            <p:spPr>
              <a:xfrm>
                <a:off x="4912481" y="1907458"/>
                <a:ext cx="1295119" cy="512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Sticlă</a:t>
                </a:r>
                <a:endParaRPr lang="en-US" dirty="0"/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DA61838-BA0B-48B4-9360-39F9D734B611}"/>
                  </a:ext>
                </a:extLst>
              </p:cNvPr>
              <p:cNvCxnSpPr/>
              <p:nvPr/>
            </p:nvCxnSpPr>
            <p:spPr>
              <a:xfrm flipV="1">
                <a:off x="4421056" y="1772639"/>
                <a:ext cx="1068404" cy="9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52CB31C-E578-4C7B-A934-86B356196A74}"/>
                  </a:ext>
                </a:extLst>
              </p:cNvPr>
              <p:cNvSpPr txBox="1"/>
              <p:nvPr/>
            </p:nvSpPr>
            <p:spPr>
              <a:xfrm>
                <a:off x="5410260" y="1526068"/>
                <a:ext cx="4250343" cy="5123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dirty="0"/>
                  <a:t>Primul nivel de </a:t>
                </a:r>
                <a:r>
                  <a:rPr lang="ro-RO" dirty="0" err="1"/>
                  <a:t>memristori</a:t>
                </a:r>
                <a:endParaRPr lang="en-US" dirty="0"/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058DC8C1-CEB3-43ED-B724-8A5E10B50F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34328" y="1394031"/>
                <a:ext cx="796735" cy="96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6C93E2-36D9-46AF-8ACF-CD62C1A940C6}"/>
                  </a:ext>
                </a:extLst>
              </p:cNvPr>
              <p:cNvSpPr txBox="1"/>
              <p:nvPr/>
            </p:nvSpPr>
            <p:spPr>
              <a:xfrm>
                <a:off x="5219150" y="1145734"/>
                <a:ext cx="3781896" cy="512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o-RO" dirty="0"/>
                  <a:t> Strat izolator </a:t>
                </a:r>
                <a:r>
                  <a:rPr lang="en-US" dirty="0"/>
                  <a:t>(Al</a:t>
                </a:r>
                <a:r>
                  <a:rPr lang="en-US" baseline="-25000" dirty="0"/>
                  <a:t>2</a:t>
                </a: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/SiO</a:t>
                </a:r>
                <a:r>
                  <a:rPr lang="en-US" baseline="-25000" dirty="0"/>
                  <a:t>2</a:t>
                </a:r>
                <a:r>
                  <a:rPr lang="en-US" dirty="0"/>
                  <a:t>)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7344A81-06C0-4319-BB02-1283B71C80B0}"/>
                  </a:ext>
                </a:extLst>
              </p:cNvPr>
              <p:cNvSpPr txBox="1"/>
              <p:nvPr/>
            </p:nvSpPr>
            <p:spPr>
              <a:xfrm>
                <a:off x="4009161" y="798022"/>
                <a:ext cx="4458649" cy="512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o-RO" dirty="0"/>
                  <a:t>Nivelul superior de </a:t>
                </a:r>
                <a:r>
                  <a:rPr lang="ro-RO" dirty="0" err="1"/>
                  <a:t>memristori</a:t>
                </a:r>
                <a:endParaRPr lang="en-US" dirty="0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D500711-CC94-46C6-9939-7D9309E47731}"/>
                  </a:ext>
                </a:extLst>
              </p:cNvPr>
              <p:cNvCxnSpPr>
                <a:endCxn id="27" idx="1"/>
              </p:cNvCxnSpPr>
              <p:nvPr/>
            </p:nvCxnSpPr>
            <p:spPr>
              <a:xfrm flipV="1">
                <a:off x="3301465" y="1054218"/>
                <a:ext cx="707697" cy="11313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95CCB72-67EE-43F5-B669-1B2261D621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985" y="2526120"/>
                <a:ext cx="5133443" cy="3850082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A03867C-5F8F-4E6A-AB65-43BE6F82E2E8}"/>
                  </a:ext>
                </a:extLst>
              </p:cNvPr>
              <p:cNvCxnSpPr/>
              <p:nvPr/>
            </p:nvCxnSpPr>
            <p:spPr>
              <a:xfrm flipH="1">
                <a:off x="2082982" y="3602392"/>
                <a:ext cx="259403" cy="1556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1585D93-DD41-4932-A1CE-18984FA2D07B}"/>
                  </a:ext>
                </a:extLst>
              </p:cNvPr>
              <p:cNvSpPr txBox="1"/>
              <p:nvPr/>
            </p:nvSpPr>
            <p:spPr>
              <a:xfrm>
                <a:off x="1961534" y="3329521"/>
                <a:ext cx="1957600" cy="725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o-RO" sz="1400" dirty="0"/>
                  <a:t>Dispozitive</a:t>
                </a:r>
              </a:p>
              <a:p>
                <a:pPr algn="ctr"/>
                <a:r>
                  <a:rPr lang="ro-RO" sz="1400" dirty="0"/>
                  <a:t>din primul nivel</a:t>
                </a:r>
                <a:endParaRPr lang="en-US" sz="1400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77A919C-A212-4DF8-AC70-58ADC1B1AC09}"/>
                  </a:ext>
                </a:extLst>
              </p:cNvPr>
              <p:cNvCxnSpPr/>
              <p:nvPr/>
            </p:nvCxnSpPr>
            <p:spPr>
              <a:xfrm flipH="1" flipV="1">
                <a:off x="1623439" y="4811950"/>
                <a:ext cx="546628" cy="3955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BF7892F-C493-4F2E-8C78-92C259EBA4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4914" y="3628833"/>
                <a:ext cx="274817" cy="1704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B11A334-51D5-4C9B-9578-76023F0E04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6611" y="4304743"/>
                <a:ext cx="731423" cy="84754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36" name="Object 35">
                <a:extLst>
                  <a:ext uri="{FF2B5EF4-FFF2-40B4-BE49-F238E27FC236}">
                    <a16:creationId xmlns:a16="http://schemas.microsoft.com/office/drawing/2014/main" id="{811548BD-F4B1-4F5E-9603-C462684EBB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6876987"/>
                  </p:ext>
                </p:extLst>
              </p:nvPr>
            </p:nvGraphicFramePr>
            <p:xfrm>
              <a:off x="5136473" y="2828414"/>
              <a:ext cx="4584300" cy="35078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2" name="Graph" r:id="rId4" imgW="3920460" imgH="3000744" progId="Origin95.Graph">
                      <p:embed/>
                    </p:oleObj>
                  </mc:Choice>
                  <mc:Fallback>
                    <p:oleObj name="Graph" r:id="rId4" imgW="3920460" imgH="3000744" progId="Origin95.Graph">
                      <p:embed/>
                      <p:pic>
                        <p:nvPicPr>
                          <p:cNvPr id="37" name="Object 36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136473" y="2828414"/>
                            <a:ext cx="4584300" cy="350782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5258B6E7-C270-4F00-B1D8-171FB48E700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85589039"/>
                </p:ext>
              </p:extLst>
            </p:nvPr>
          </p:nvGraphicFramePr>
          <p:xfrm>
            <a:off x="8492524" y="939359"/>
            <a:ext cx="5031589" cy="38500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3" name="Graph" r:id="rId6" imgW="3920460" imgH="3000744" progId="Origin95.Graph">
                    <p:embed/>
                  </p:oleObj>
                </mc:Choice>
                <mc:Fallback>
                  <p:oleObj name="Graph" r:id="rId6" imgW="3920460" imgH="3000744" progId="Origin95.Graph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492524" y="939359"/>
                          <a:ext cx="5031589" cy="38500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478F211-3243-4ED5-A946-AA3F4BA104E5}"/>
              </a:ext>
            </a:extLst>
          </p:cNvPr>
          <p:cNvSpPr txBox="1"/>
          <p:nvPr/>
        </p:nvSpPr>
        <p:spPr>
          <a:xfrm>
            <a:off x="1018639" y="5527949"/>
            <a:ext cx="1590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o-RO" sz="1400" dirty="0"/>
              <a:t>Dispozitive</a:t>
            </a:r>
          </a:p>
          <a:p>
            <a:pPr algn="ctr"/>
            <a:r>
              <a:rPr lang="ro-RO" sz="1400" dirty="0"/>
              <a:t>din nivelul superior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CE2AE4-539A-4DE0-AE03-ED3AF8B374B7}"/>
              </a:ext>
            </a:extLst>
          </p:cNvPr>
          <p:cNvSpPr txBox="1"/>
          <p:nvPr/>
        </p:nvSpPr>
        <p:spPr>
          <a:xfrm>
            <a:off x="9539946" y="401123"/>
            <a:ext cx="21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u="sng" dirty="0"/>
              <a:t>Dispozitive</a:t>
            </a:r>
            <a:r>
              <a:rPr lang="en-GB" b="1" u="sng" dirty="0"/>
              <a:t> cross bar</a:t>
            </a:r>
          </a:p>
        </p:txBody>
      </p:sp>
      <p:pic>
        <p:nvPicPr>
          <p:cNvPr id="42" name="Picture 2" descr="Memristor crossbar. | Download Scientific Diagram">
            <a:extLst>
              <a:ext uri="{FF2B5EF4-FFF2-40B4-BE49-F238E27FC236}">
                <a16:creationId xmlns:a16="http://schemas.microsoft.com/office/drawing/2014/main" id="{CFBED0BD-81D9-43C2-B259-66EAA710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322" y="770455"/>
            <a:ext cx="2986731" cy="186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D2B1CD8-66F7-4294-9BFC-6E4A353A2BC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253" t="15376" r="4923" b="13310"/>
          <a:stretch/>
        </p:blipFill>
        <p:spPr>
          <a:xfrm rot="5400000">
            <a:off x="8614439" y="3405255"/>
            <a:ext cx="3927674" cy="217360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D20129-CFB1-4427-B5AD-B83BA9A8E622}"/>
              </a:ext>
            </a:extLst>
          </p:cNvPr>
          <p:cNvSpPr txBox="1"/>
          <p:nvPr/>
        </p:nvSpPr>
        <p:spPr>
          <a:xfrm>
            <a:off x="-20898" y="0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rgbClr val="C00000"/>
                </a:solidFill>
              </a:rPr>
              <a:t>Tehnologie dezvoltată în INCD Fizica Materialelor</a:t>
            </a:r>
          </a:p>
        </p:txBody>
      </p:sp>
    </p:spTree>
    <p:extLst>
      <p:ext uri="{BB962C8B-B14F-4D97-AF65-F5344CB8AC3E}">
        <p14:creationId xmlns:p14="http://schemas.microsoft.com/office/powerpoint/2010/main" val="2815070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BB65F5-1672-4DD8-AA68-3F5E2BF7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en-GB" dirty="0" err="1"/>
              <a:t>Timi</a:t>
            </a:r>
            <a:r>
              <a:rPr lang="ro-RO" dirty="0"/>
              <a:t>ș</a:t>
            </a:r>
            <a:r>
              <a:rPr lang="en-GB" dirty="0" err="1"/>
              <a:t>oara</a:t>
            </a:r>
            <a:r>
              <a:rPr lang="en-GB" dirty="0"/>
              <a:t>, 3-4 </a:t>
            </a:r>
            <a:r>
              <a:rPr lang="en-US" dirty="0"/>
              <a:t>s</a:t>
            </a:r>
            <a:r>
              <a:rPr lang="en-GB" dirty="0" err="1"/>
              <a:t>eptembrie</a:t>
            </a:r>
            <a:r>
              <a:rPr lang="en-GB" dirty="0"/>
              <a:t>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E913C-69F0-4F6F-9BF1-02A701BA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08EB-F208-4454-BBC3-E85DBA26E7D9}" type="slidenum">
              <a:rPr lang="en-GB" smtClean="0"/>
              <a:t>9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59341-ED8B-41F8-8398-DE6BF5A4F7DD}"/>
              </a:ext>
            </a:extLst>
          </p:cNvPr>
          <p:cNvSpPr txBox="1"/>
          <p:nvPr/>
        </p:nvSpPr>
        <p:spPr>
          <a:xfrm>
            <a:off x="47751" y="729731"/>
            <a:ext cx="4859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Proprietatea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de a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avea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stări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multiple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de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rezistență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9B2962-1C05-43BE-B9DB-AA6BCE53DE85}"/>
              </a:ext>
            </a:extLst>
          </p:cNvPr>
          <p:cNvSpPr txBox="1"/>
          <p:nvPr/>
        </p:nvSpPr>
        <p:spPr>
          <a:xfrm>
            <a:off x="0" y="54469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rgbClr val="C00000"/>
                </a:solidFill>
              </a:rPr>
              <a:t>Tehnologie dezvoltată în INCD Fizica Materialelor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4952E-039E-455A-98A6-AD344774343E}"/>
              </a:ext>
            </a:extLst>
          </p:cNvPr>
          <p:cNvSpPr txBox="1"/>
          <p:nvPr/>
        </p:nvSpPr>
        <p:spPr>
          <a:xfrm>
            <a:off x="3990534" y="370472"/>
            <a:ext cx="189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/>
              <a:t>Aspecte inovative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E86DC9-E4A0-42F3-9977-B3C8AE573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 b="22530"/>
          <a:stretch/>
        </p:blipFill>
        <p:spPr>
          <a:xfrm>
            <a:off x="18409" y="2407949"/>
            <a:ext cx="3075496" cy="44500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BFFAE4-D4B1-4A83-98E5-4031AA097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1" t="9982" b="4752"/>
          <a:stretch/>
        </p:blipFill>
        <p:spPr>
          <a:xfrm>
            <a:off x="6649137" y="212471"/>
            <a:ext cx="4704663" cy="32918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122B9C-FB44-4C46-A823-CF9365B7482A}"/>
              </a:ext>
            </a:extLst>
          </p:cNvPr>
          <p:cNvSpPr txBox="1"/>
          <p:nvPr/>
        </p:nvSpPr>
        <p:spPr>
          <a:xfrm>
            <a:off x="8014535" y="-22945"/>
            <a:ext cx="211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Retenția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informației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658FACB-EE35-440C-B3C4-C94715156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6" t="9136" r="12940" b="2224"/>
          <a:stretch/>
        </p:blipFill>
        <p:spPr>
          <a:xfrm>
            <a:off x="3939469" y="3288782"/>
            <a:ext cx="4075066" cy="3291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EEA668-F5B5-4202-A4F3-933A532825A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10580" r="12833" b="5859"/>
          <a:stretch/>
        </p:blipFill>
        <p:spPr>
          <a:xfrm>
            <a:off x="1461889" y="1014956"/>
            <a:ext cx="3478553" cy="30188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949BBA0-50F6-4E48-8774-158CCFE9ED0A}"/>
              </a:ext>
            </a:extLst>
          </p:cNvPr>
          <p:cNvSpPr/>
          <p:nvPr/>
        </p:nvSpPr>
        <p:spPr>
          <a:xfrm rot="19381607">
            <a:off x="5152898" y="2734801"/>
            <a:ext cx="5891934" cy="92333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dirty="0">
                <a:ln w="10160">
                  <a:solidFill>
                    <a:schemeClr val="bg1">
                      <a:lumMod val="85000"/>
                      <a:alpha val="42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în curs de publicare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FDD083-0430-4C1F-8092-43BAB1731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32" t="10641" r="12783" b="4652"/>
          <a:stretch/>
        </p:blipFill>
        <p:spPr>
          <a:xfrm>
            <a:off x="8076488" y="3662312"/>
            <a:ext cx="3998994" cy="310991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C8B7B0A-EA5E-478E-9C0D-E766EDD967B9}"/>
              </a:ext>
            </a:extLst>
          </p:cNvPr>
          <p:cNvSpPr txBox="1"/>
          <p:nvPr/>
        </p:nvSpPr>
        <p:spPr>
          <a:xfrm>
            <a:off x="4797147" y="3866811"/>
            <a:ext cx="321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Trei domenii de funcționare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3F5CEC-C809-416E-A3EB-DD5AE26E9711}"/>
              </a:ext>
            </a:extLst>
          </p:cNvPr>
          <p:cNvSpPr txBox="1"/>
          <p:nvPr/>
        </p:nvSpPr>
        <p:spPr>
          <a:xfrm>
            <a:off x="8729067" y="4094302"/>
            <a:ext cx="321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Modularea rezistenței prin</a:t>
            </a:r>
          </a:p>
          <a:p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ar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ro-RO" dirty="0">
                <a:solidFill>
                  <a:schemeClr val="accent6">
                    <a:lumMod val="75000"/>
                  </a:schemeClr>
                </a:solidFill>
              </a:rPr>
              <a:t>a electrodului</a:t>
            </a:r>
          </a:p>
        </p:txBody>
      </p:sp>
    </p:spTree>
    <p:extLst>
      <p:ext uri="{BB962C8B-B14F-4D97-AF65-F5344CB8AC3E}">
        <p14:creationId xmlns:p14="http://schemas.microsoft.com/office/powerpoint/2010/main" val="4282213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1226</Words>
  <Application>Microsoft Office PowerPoint</Application>
  <PresentationFormat>Widescreen</PresentationFormat>
  <Paragraphs>138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interstate</vt:lpstr>
      <vt:lpstr>Symbol</vt:lpstr>
      <vt:lpstr>tenon</vt:lpstr>
      <vt:lpstr>Times New Roman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 Pintilie</dc:creator>
  <cp:lastModifiedBy>Cristina Besleaga</cp:lastModifiedBy>
  <cp:revision>70</cp:revision>
  <dcterms:created xsi:type="dcterms:W3CDTF">2025-08-25T09:56:59Z</dcterms:created>
  <dcterms:modified xsi:type="dcterms:W3CDTF">2025-08-25T18:19:59Z</dcterms:modified>
</cp:coreProperties>
</file>